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Lst>
  <p:notesMasterIdLst>
    <p:notesMasterId r:id="rId20"/>
  </p:notesMasterIdLst>
  <p:sldIdLst>
    <p:sldId id="256" r:id="rId2"/>
    <p:sldId id="341" r:id="rId3"/>
    <p:sldId id="271" r:id="rId4"/>
    <p:sldId id="260" r:id="rId5"/>
    <p:sldId id="265" r:id="rId6"/>
    <p:sldId id="343" r:id="rId7"/>
    <p:sldId id="344" r:id="rId8"/>
    <p:sldId id="283" r:id="rId9"/>
    <p:sldId id="353" r:id="rId10"/>
    <p:sldId id="347" r:id="rId11"/>
    <p:sldId id="348" r:id="rId12"/>
    <p:sldId id="349" r:id="rId13"/>
    <p:sldId id="350" r:id="rId14"/>
    <p:sldId id="351" r:id="rId15"/>
    <p:sldId id="352" r:id="rId16"/>
    <p:sldId id="346" r:id="rId17"/>
    <p:sldId id="309" r:id="rId18"/>
    <p:sldId id="345"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6C33B9E-3BC6-4BF9-8E68-33A57EAFB321}">
  <a:tblStyle styleId="{F6C33B9E-3BC6-4BF9-8E68-33A57EAFB3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94660"/>
  </p:normalViewPr>
  <p:slideViewPr>
    <p:cSldViewPr snapToGrid="0">
      <p:cViewPr varScale="1">
        <p:scale>
          <a:sx n="63" d="100"/>
          <a:sy n="63" d="100"/>
        </p:scale>
        <p:origin x="82" y="6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gif>
</file>

<file path=ppt/media/image10.gif>
</file>

<file path=ppt/media/image11.gif>
</file>

<file path=ppt/media/image12.gif>
</file>

<file path=ppt/media/image13.gif>
</file>

<file path=ppt/media/image14.gif>
</file>

<file path=ppt/media/image15.gif>
</file>

<file path=ppt/media/image16.gif>
</file>

<file path=ppt/media/image17.png>
</file>

<file path=ppt/media/image2.png>
</file>

<file path=ppt/media/image3.gif>
</file>

<file path=ppt/media/image4.gif>
</file>

<file path=ppt/media/image5.jp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dc6316f5a0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dc6316f5a0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d96099667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d96099667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d960996673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d960996673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dc6316f5a0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dc6316f5a0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dcc031ca31_0_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dcc031ca31_0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5"/>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 name="Google Shape;36;p5"/>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7" name="Google Shape;37;p5"/>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p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7" name="Google Shape;67;p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lvl1pPr lvl="0" algn="r">
              <a:spcBef>
                <a:spcPts val="0"/>
              </a:spcBef>
              <a:spcAft>
                <a:spcPts val="0"/>
              </a:spcAft>
              <a:buSzPts val="28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25"/>
        <p:cNvGrpSpPr/>
        <p:nvPr/>
      </p:nvGrpSpPr>
      <p:grpSpPr>
        <a:xfrm>
          <a:off x="0" y="0"/>
          <a:ext cx="0" cy="0"/>
          <a:chOff x="0" y="0"/>
          <a:chExt cx="0" cy="0"/>
        </a:xfrm>
      </p:grpSpPr>
      <p:sp>
        <p:nvSpPr>
          <p:cNvPr id="126" name="Google Shape;126;p1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7"/>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8" name="Google Shape;128;p17"/>
          <p:cNvSpPr txBox="1">
            <a:spLocks noGrp="1"/>
          </p:cNvSpPr>
          <p:nvPr>
            <p:ph type="subTitle" idx="1"/>
          </p:nvPr>
        </p:nvSpPr>
        <p:spPr>
          <a:xfrm>
            <a:off x="176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9" name="Google Shape;129;p17"/>
          <p:cNvSpPr txBox="1">
            <a:spLocks noGrp="1"/>
          </p:cNvSpPr>
          <p:nvPr>
            <p:ph type="title" idx="3"/>
          </p:nvPr>
        </p:nvSpPr>
        <p:spPr>
          <a:xfrm>
            <a:off x="176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0" name="Google Shape;130;p17"/>
          <p:cNvSpPr txBox="1">
            <a:spLocks noGrp="1"/>
          </p:cNvSpPr>
          <p:nvPr>
            <p:ph type="subTitle" idx="4"/>
          </p:nvPr>
        </p:nvSpPr>
        <p:spPr>
          <a:xfrm>
            <a:off x="176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1" name="Google Shape;131;p17"/>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2" name="Google Shape;132;p17"/>
          <p:cNvSpPr txBox="1">
            <a:spLocks noGrp="1"/>
          </p:cNvSpPr>
          <p:nvPr>
            <p:ph type="subTitle" idx="6"/>
          </p:nvPr>
        </p:nvSpPr>
        <p:spPr>
          <a:xfrm>
            <a:off x="587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3" name="Google Shape;133;p17"/>
          <p:cNvSpPr txBox="1">
            <a:spLocks noGrp="1"/>
          </p:cNvSpPr>
          <p:nvPr>
            <p:ph type="title" idx="7"/>
          </p:nvPr>
        </p:nvSpPr>
        <p:spPr>
          <a:xfrm>
            <a:off x="587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4" name="Google Shape;134;p17"/>
          <p:cNvSpPr txBox="1">
            <a:spLocks noGrp="1"/>
          </p:cNvSpPr>
          <p:nvPr>
            <p:ph type="subTitle" idx="8"/>
          </p:nvPr>
        </p:nvSpPr>
        <p:spPr>
          <a:xfrm>
            <a:off x="587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35" name="Google Shape;135;p17"/>
          <p:cNvGrpSpPr/>
          <p:nvPr/>
        </p:nvGrpSpPr>
        <p:grpSpPr>
          <a:xfrm>
            <a:off x="-25" y="0"/>
            <a:ext cx="9144020" cy="342900"/>
            <a:chOff x="-25" y="0"/>
            <a:chExt cx="9144020" cy="342900"/>
          </a:xfrm>
        </p:grpSpPr>
        <p:sp>
          <p:nvSpPr>
            <p:cNvPr id="136" name="Google Shape;136;p1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17"/>
            <p:cNvGrpSpPr/>
            <p:nvPr/>
          </p:nvGrpSpPr>
          <p:grpSpPr>
            <a:xfrm>
              <a:off x="215975" y="111150"/>
              <a:ext cx="642950" cy="120600"/>
              <a:chOff x="215975" y="152625"/>
              <a:chExt cx="642950" cy="120600"/>
            </a:xfrm>
          </p:grpSpPr>
          <p:sp>
            <p:nvSpPr>
              <p:cNvPr id="138" name="Google Shape;138;p17"/>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179"/>
        <p:cNvGrpSpPr/>
        <p:nvPr/>
      </p:nvGrpSpPr>
      <p:grpSpPr>
        <a:xfrm>
          <a:off x="0" y="0"/>
          <a:ext cx="0" cy="0"/>
          <a:chOff x="0" y="0"/>
          <a:chExt cx="0" cy="0"/>
        </a:xfrm>
      </p:grpSpPr>
      <p:sp>
        <p:nvSpPr>
          <p:cNvPr id="180" name="Google Shape;180;p20"/>
          <p:cNvSpPr txBox="1">
            <a:spLocks noGrp="1"/>
          </p:cNvSpPr>
          <p:nvPr>
            <p:ph type="title"/>
          </p:nvPr>
        </p:nvSpPr>
        <p:spPr>
          <a:xfrm>
            <a:off x="5059982"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1" name="Google Shape;181;p20"/>
          <p:cNvSpPr txBox="1">
            <a:spLocks noGrp="1"/>
          </p:cNvSpPr>
          <p:nvPr>
            <p:ph type="subTitle" idx="1"/>
          </p:nvPr>
        </p:nvSpPr>
        <p:spPr>
          <a:xfrm>
            <a:off x="152052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182" name="Google Shape;182;p20"/>
          <p:cNvSpPr txBox="1">
            <a:spLocks noGrp="1"/>
          </p:cNvSpPr>
          <p:nvPr>
            <p:ph type="subTitle" idx="2"/>
          </p:nvPr>
        </p:nvSpPr>
        <p:spPr>
          <a:xfrm>
            <a:off x="505997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183" name="Google Shape;183;p20"/>
          <p:cNvSpPr txBox="1">
            <a:spLocks noGrp="1"/>
          </p:cNvSpPr>
          <p:nvPr>
            <p:ph type="title" idx="3"/>
          </p:nvPr>
        </p:nvSpPr>
        <p:spPr>
          <a:xfrm>
            <a:off x="1520525"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4" name="Google Shape;184;p20"/>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5" name="Google Shape;185;p20"/>
          <p:cNvGrpSpPr/>
          <p:nvPr/>
        </p:nvGrpSpPr>
        <p:grpSpPr>
          <a:xfrm>
            <a:off x="-25" y="0"/>
            <a:ext cx="9144020" cy="342900"/>
            <a:chOff x="-25" y="0"/>
            <a:chExt cx="9144020" cy="342900"/>
          </a:xfrm>
        </p:grpSpPr>
        <p:sp>
          <p:nvSpPr>
            <p:cNvPr id="186" name="Google Shape;186;p2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0"/>
            <p:cNvGrpSpPr/>
            <p:nvPr/>
          </p:nvGrpSpPr>
          <p:grpSpPr>
            <a:xfrm>
              <a:off x="215975" y="111150"/>
              <a:ext cx="642950" cy="120600"/>
              <a:chOff x="215975" y="152625"/>
              <a:chExt cx="642950" cy="120600"/>
            </a:xfrm>
          </p:grpSpPr>
          <p:sp>
            <p:nvSpPr>
              <p:cNvPr id="188" name="Google Shape;188;p2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 name="Google Shape;191;p20"/>
          <p:cNvGrpSpPr/>
          <p:nvPr/>
        </p:nvGrpSpPr>
        <p:grpSpPr>
          <a:xfrm>
            <a:off x="66650" y="204750"/>
            <a:ext cx="9077378" cy="4938900"/>
            <a:chOff x="104750" y="204750"/>
            <a:chExt cx="9077378" cy="4938900"/>
          </a:xfrm>
        </p:grpSpPr>
        <p:grpSp>
          <p:nvGrpSpPr>
            <p:cNvPr id="192" name="Google Shape;192;p20"/>
            <p:cNvGrpSpPr/>
            <p:nvPr/>
          </p:nvGrpSpPr>
          <p:grpSpPr>
            <a:xfrm>
              <a:off x="104750" y="206700"/>
              <a:ext cx="9077378" cy="342900"/>
              <a:chOff x="-25" y="0"/>
              <a:chExt cx="9182983" cy="342900"/>
            </a:xfrm>
          </p:grpSpPr>
          <p:sp>
            <p:nvSpPr>
              <p:cNvPr id="193" name="Google Shape;193;p2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20"/>
              <p:cNvGrpSpPr/>
              <p:nvPr/>
            </p:nvGrpSpPr>
            <p:grpSpPr>
              <a:xfrm>
                <a:off x="215975" y="111150"/>
                <a:ext cx="642950" cy="120600"/>
                <a:chOff x="215975" y="152625"/>
                <a:chExt cx="642950" cy="120600"/>
              </a:xfrm>
            </p:grpSpPr>
            <p:sp>
              <p:nvSpPr>
                <p:cNvPr id="195" name="Google Shape;195;p2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98" name="Google Shape;198;p20"/>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3_1_1_1">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1" name="Google Shape;241;p26"/>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242" name="Google Shape;242;p26"/>
          <p:cNvGrpSpPr/>
          <p:nvPr/>
        </p:nvGrpSpPr>
        <p:grpSpPr>
          <a:xfrm>
            <a:off x="-25" y="0"/>
            <a:ext cx="9144020" cy="342900"/>
            <a:chOff x="-25" y="0"/>
            <a:chExt cx="9144020" cy="342900"/>
          </a:xfrm>
        </p:grpSpPr>
        <p:sp>
          <p:nvSpPr>
            <p:cNvPr id="243" name="Google Shape;243;p2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6"/>
            <p:cNvGrpSpPr/>
            <p:nvPr/>
          </p:nvGrpSpPr>
          <p:grpSpPr>
            <a:xfrm>
              <a:off x="215975" y="111150"/>
              <a:ext cx="642950" cy="120600"/>
              <a:chOff x="215975" y="152625"/>
              <a:chExt cx="642950" cy="120600"/>
            </a:xfrm>
          </p:grpSpPr>
          <p:sp>
            <p:nvSpPr>
              <p:cNvPr id="245" name="Google Shape;245;p26"/>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 name="Google Shape;248;p26"/>
          <p:cNvGrpSpPr/>
          <p:nvPr/>
        </p:nvGrpSpPr>
        <p:grpSpPr>
          <a:xfrm>
            <a:off x="66650" y="204750"/>
            <a:ext cx="9077378" cy="4938900"/>
            <a:chOff x="104750" y="204750"/>
            <a:chExt cx="9077378" cy="4938900"/>
          </a:xfrm>
        </p:grpSpPr>
        <p:grpSp>
          <p:nvGrpSpPr>
            <p:cNvPr id="249" name="Google Shape;249;p26"/>
            <p:cNvGrpSpPr/>
            <p:nvPr/>
          </p:nvGrpSpPr>
          <p:grpSpPr>
            <a:xfrm>
              <a:off x="104750" y="206700"/>
              <a:ext cx="9077378" cy="342900"/>
              <a:chOff x="-25" y="0"/>
              <a:chExt cx="9182983" cy="342900"/>
            </a:xfrm>
          </p:grpSpPr>
          <p:sp>
            <p:nvSpPr>
              <p:cNvPr id="250" name="Google Shape;250;p26"/>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6"/>
              <p:cNvGrpSpPr/>
              <p:nvPr/>
            </p:nvGrpSpPr>
            <p:grpSpPr>
              <a:xfrm>
                <a:off x="215975" y="111150"/>
                <a:ext cx="642950" cy="120600"/>
                <a:chOff x="215975" y="152625"/>
                <a:chExt cx="642950" cy="120600"/>
              </a:xfrm>
            </p:grpSpPr>
            <p:sp>
              <p:nvSpPr>
                <p:cNvPr id="252" name="Google Shape;252;p2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55" name="Google Shape;255;p26"/>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2" name="Google Shape;302;p30"/>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0" name="Google Shape;310;p30"/>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5" r:id="rId3"/>
    <p:sldLayoutId id="2147483656" r:id="rId4"/>
    <p:sldLayoutId id="2147483663" r:id="rId5"/>
    <p:sldLayoutId id="2147483666" r:id="rId6"/>
    <p:sldLayoutId id="2147483672" r:id="rId7"/>
    <p:sldLayoutId id="2147483676" r:id="rId8"/>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gif"/></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pSp>
        <p:nvGrpSpPr>
          <p:cNvPr id="325" name="Google Shape;325;p36"/>
          <p:cNvGrpSpPr/>
          <p:nvPr/>
        </p:nvGrpSpPr>
        <p:grpSpPr>
          <a:xfrm>
            <a:off x="4714028" y="873441"/>
            <a:ext cx="4509041" cy="3554532"/>
            <a:chOff x="4398025" y="622868"/>
            <a:chExt cx="4671130" cy="3682308"/>
          </a:xfrm>
        </p:grpSpPr>
        <p:sp>
          <p:nvSpPr>
            <p:cNvPr id="326" name="Google Shape;326;p36"/>
            <p:cNvSpPr/>
            <p:nvPr/>
          </p:nvSpPr>
          <p:spPr>
            <a:xfrm>
              <a:off x="7506382" y="781174"/>
              <a:ext cx="689050" cy="684983"/>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6"/>
            <p:cNvSpPr/>
            <p:nvPr/>
          </p:nvSpPr>
          <p:spPr>
            <a:xfrm>
              <a:off x="4613946" y="697900"/>
              <a:ext cx="4028811" cy="3329952"/>
            </a:xfrm>
            <a:custGeom>
              <a:avLst/>
              <a:gdLst/>
              <a:ahLst/>
              <a:cxnLst/>
              <a:rect l="l" t="t" r="r" b="b"/>
              <a:pathLst>
                <a:path w="42729" h="35317" extrusionOk="0">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6"/>
            <p:cNvSpPr/>
            <p:nvPr/>
          </p:nvSpPr>
          <p:spPr>
            <a:xfrm>
              <a:off x="4476284" y="4168083"/>
              <a:ext cx="4228512" cy="91836"/>
            </a:xfrm>
            <a:custGeom>
              <a:avLst/>
              <a:gdLst/>
              <a:ahLst/>
              <a:cxnLst/>
              <a:rect l="l" t="t" r="r" b="b"/>
              <a:pathLst>
                <a:path w="44847" h="974" extrusionOk="0">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6"/>
            <p:cNvSpPr/>
            <p:nvPr/>
          </p:nvSpPr>
          <p:spPr>
            <a:xfrm>
              <a:off x="4476284" y="4168083"/>
              <a:ext cx="1848506" cy="94570"/>
            </a:xfrm>
            <a:custGeom>
              <a:avLst/>
              <a:gdLst/>
              <a:ahLst/>
              <a:cxnLst/>
              <a:rect l="l" t="t" r="r" b="b"/>
              <a:pathLst>
                <a:path w="19605" h="1003" extrusionOk="0">
                  <a:moveTo>
                    <a:pt x="659" y="1"/>
                  </a:moveTo>
                  <a:cubicBezTo>
                    <a:pt x="1" y="1"/>
                    <a:pt x="1" y="1003"/>
                    <a:pt x="659" y="1003"/>
                  </a:cubicBezTo>
                  <a:lnTo>
                    <a:pt x="19605" y="1003"/>
                  </a:lnTo>
                  <a:lnTo>
                    <a:pt x="196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6"/>
            <p:cNvSpPr/>
            <p:nvPr/>
          </p:nvSpPr>
          <p:spPr>
            <a:xfrm>
              <a:off x="6222224" y="4120939"/>
              <a:ext cx="202435" cy="184238"/>
            </a:xfrm>
            <a:custGeom>
              <a:avLst/>
              <a:gdLst/>
              <a:ahLst/>
              <a:cxnLst/>
              <a:rect l="l" t="t" r="r" b="b"/>
              <a:pathLst>
                <a:path w="2147" h="1954" extrusionOk="0">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6"/>
            <p:cNvSpPr/>
            <p:nvPr/>
          </p:nvSpPr>
          <p:spPr>
            <a:xfrm>
              <a:off x="7638907" y="2002377"/>
              <a:ext cx="1430247" cy="2025484"/>
            </a:xfrm>
            <a:custGeom>
              <a:avLst/>
              <a:gdLst/>
              <a:ahLst/>
              <a:cxnLst/>
              <a:rect l="l" t="t" r="r" b="b"/>
              <a:pathLst>
                <a:path w="15169" h="21482" extrusionOk="0">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6"/>
            <p:cNvSpPr/>
            <p:nvPr/>
          </p:nvSpPr>
          <p:spPr>
            <a:xfrm>
              <a:off x="5266893" y="1680100"/>
              <a:ext cx="2860494" cy="1856615"/>
            </a:xfrm>
            <a:custGeom>
              <a:avLst/>
              <a:gdLst/>
              <a:ahLst/>
              <a:cxnLst/>
              <a:rect l="l" t="t" r="r" b="b"/>
              <a:pathLst>
                <a:path w="30338" h="19691" extrusionOk="0">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6"/>
            <p:cNvSpPr/>
            <p:nvPr/>
          </p:nvSpPr>
          <p:spPr>
            <a:xfrm>
              <a:off x="5391071" y="1788060"/>
              <a:ext cx="2614875" cy="1495023"/>
            </a:xfrm>
            <a:custGeom>
              <a:avLst/>
              <a:gdLst/>
              <a:ahLst/>
              <a:cxnLst/>
              <a:rect l="l" t="t" r="r" b="b"/>
              <a:pathLst>
                <a:path w="27733" h="15856" extrusionOk="0">
                  <a:moveTo>
                    <a:pt x="0" y="1"/>
                  </a:moveTo>
                  <a:lnTo>
                    <a:pt x="0" y="15856"/>
                  </a:lnTo>
                  <a:lnTo>
                    <a:pt x="27732" y="15856"/>
                  </a:lnTo>
                  <a:lnTo>
                    <a:pt x="27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6176305" y="3536635"/>
              <a:ext cx="1041688" cy="302380"/>
            </a:xfrm>
            <a:custGeom>
              <a:avLst/>
              <a:gdLst/>
              <a:ahLst/>
              <a:cxnLst/>
              <a:rect l="l" t="t" r="r" b="b"/>
              <a:pathLst>
                <a:path w="11048" h="3207" extrusionOk="0">
                  <a:moveTo>
                    <a:pt x="1" y="1"/>
                  </a:moveTo>
                  <a:lnTo>
                    <a:pt x="1" y="3206"/>
                  </a:lnTo>
                  <a:lnTo>
                    <a:pt x="11048" y="3206"/>
                  </a:lnTo>
                  <a:lnTo>
                    <a:pt x="11048" y="1"/>
                  </a:lnTo>
                  <a:close/>
                </a:path>
              </a:pathLst>
            </a:custGeom>
            <a:solidFill>
              <a:srgbClr val="E3E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5879485" y="3817331"/>
              <a:ext cx="1635322" cy="210544"/>
            </a:xfrm>
            <a:custGeom>
              <a:avLst/>
              <a:gdLst/>
              <a:ahLst/>
              <a:cxnLst/>
              <a:rect l="l" t="t" r="r" b="b"/>
              <a:pathLst>
                <a:path w="17344" h="2233" extrusionOk="0">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5987445" y="3479967"/>
              <a:ext cx="1432981" cy="110788"/>
            </a:xfrm>
            <a:custGeom>
              <a:avLst/>
              <a:gdLst/>
              <a:ahLst/>
              <a:cxnLst/>
              <a:rect l="l" t="t" r="r" b="b"/>
              <a:pathLst>
                <a:path w="15198" h="1175" extrusionOk="0">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5007883" y="3652703"/>
              <a:ext cx="688204" cy="375170"/>
            </a:xfrm>
            <a:custGeom>
              <a:avLst/>
              <a:gdLst/>
              <a:ahLst/>
              <a:cxnLst/>
              <a:rect l="l" t="t" r="r" b="b"/>
              <a:pathLst>
                <a:path w="7299" h="3979" extrusionOk="0">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p:nvPr/>
          </p:nvSpPr>
          <p:spPr>
            <a:xfrm>
              <a:off x="4940466" y="3091217"/>
              <a:ext cx="831144" cy="561576"/>
            </a:xfrm>
            <a:custGeom>
              <a:avLst/>
              <a:gdLst/>
              <a:ahLst/>
              <a:cxnLst/>
              <a:rect l="l" t="t" r="r" b="b"/>
              <a:pathLst>
                <a:path w="8815" h="5956" extrusionOk="0">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p:nvPr/>
          </p:nvSpPr>
          <p:spPr>
            <a:xfrm>
              <a:off x="4398025" y="3999590"/>
              <a:ext cx="4368906" cy="57704"/>
            </a:xfrm>
            <a:custGeom>
              <a:avLst/>
              <a:gdLst/>
              <a:ahLst/>
              <a:cxnLst/>
              <a:rect l="l" t="t" r="r" b="b"/>
              <a:pathLst>
                <a:path w="46336" h="612" extrusionOk="0">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 name="Google Shape;340;p36"/>
            <p:cNvGrpSpPr/>
            <p:nvPr/>
          </p:nvGrpSpPr>
          <p:grpSpPr>
            <a:xfrm>
              <a:off x="5887555" y="1894040"/>
              <a:ext cx="1635387" cy="1330888"/>
              <a:chOff x="2357113" y="709250"/>
              <a:chExt cx="2171252" cy="1766978"/>
            </a:xfrm>
          </p:grpSpPr>
          <p:sp>
            <p:nvSpPr>
              <p:cNvPr id="341" name="Google Shape;341;p36"/>
              <p:cNvSpPr/>
              <p:nvPr/>
            </p:nvSpPr>
            <p:spPr>
              <a:xfrm>
                <a:off x="3734270" y="747515"/>
                <a:ext cx="491253" cy="292716"/>
              </a:xfrm>
              <a:custGeom>
                <a:avLst/>
                <a:gdLst/>
                <a:ahLst/>
                <a:cxnLst/>
                <a:rect l="l" t="t" r="r" b="b"/>
                <a:pathLst>
                  <a:path w="11246" h="6701" extrusionOk="0">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a:off x="3960717" y="796963"/>
                <a:ext cx="124451" cy="106891"/>
              </a:xfrm>
              <a:custGeom>
                <a:avLst/>
                <a:gdLst/>
                <a:ahLst/>
                <a:cxnLst/>
                <a:rect l="l" t="t" r="r" b="b"/>
                <a:pathLst>
                  <a:path w="2849" h="2447" extrusionOk="0">
                    <a:moveTo>
                      <a:pt x="1516" y="19"/>
                    </a:moveTo>
                    <a:cubicBezTo>
                      <a:pt x="2848" y="55"/>
                      <a:pt x="2319" y="2446"/>
                      <a:pt x="1004" y="1935"/>
                    </a:cubicBezTo>
                    <a:cubicBezTo>
                      <a:pt x="0" y="1552"/>
                      <a:pt x="585" y="0"/>
                      <a:pt x="151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a:off x="3015791" y="723578"/>
                <a:ext cx="1337296" cy="1547059"/>
              </a:xfrm>
              <a:custGeom>
                <a:avLst/>
                <a:gdLst/>
                <a:ahLst/>
                <a:cxnLst/>
                <a:rect l="l" t="t" r="r" b="b"/>
                <a:pathLst>
                  <a:path w="30614" h="35416" extrusionOk="0">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a:off x="3142556" y="1637446"/>
                <a:ext cx="52681" cy="77362"/>
              </a:xfrm>
              <a:custGeom>
                <a:avLst/>
                <a:gdLst/>
                <a:ahLst/>
                <a:cxnLst/>
                <a:rect l="l" t="t" r="r" b="b"/>
                <a:pathLst>
                  <a:path w="1206" h="1771" extrusionOk="0">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a:off x="3168896" y="1703624"/>
                <a:ext cx="42285" cy="50279"/>
              </a:xfrm>
              <a:custGeom>
                <a:avLst/>
                <a:gdLst/>
                <a:ahLst/>
                <a:cxnLst/>
                <a:rect l="l" t="t" r="r" b="b"/>
                <a:pathLst>
                  <a:path w="968" h="1151" extrusionOk="0">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6"/>
              <p:cNvSpPr/>
              <p:nvPr/>
            </p:nvSpPr>
            <p:spPr>
              <a:xfrm>
                <a:off x="3103504" y="1804092"/>
                <a:ext cx="27127" cy="50279"/>
              </a:xfrm>
              <a:custGeom>
                <a:avLst/>
                <a:gdLst/>
                <a:ahLst/>
                <a:cxnLst/>
                <a:rect l="l" t="t" r="r" b="b"/>
                <a:pathLst>
                  <a:path w="621" h="1151" extrusionOk="0">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p:nvPr/>
            </p:nvSpPr>
            <p:spPr>
              <a:xfrm>
                <a:off x="3179249" y="887865"/>
                <a:ext cx="1011163" cy="1217693"/>
              </a:xfrm>
              <a:custGeom>
                <a:avLst/>
                <a:gdLst/>
                <a:ahLst/>
                <a:cxnLst/>
                <a:rect l="l" t="t" r="r" b="b"/>
                <a:pathLst>
                  <a:path w="23148" h="27876" extrusionOk="0">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a:off x="3597109" y="954829"/>
                <a:ext cx="116458" cy="110080"/>
              </a:xfrm>
              <a:custGeom>
                <a:avLst/>
                <a:gdLst/>
                <a:ahLst/>
                <a:cxnLst/>
                <a:rect l="l" t="t" r="r" b="b"/>
                <a:pathLst>
                  <a:path w="2666" h="2520" extrusionOk="0">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3444004" y="1271436"/>
                <a:ext cx="116458" cy="110080"/>
              </a:xfrm>
              <a:custGeom>
                <a:avLst/>
                <a:gdLst/>
                <a:ahLst/>
                <a:cxnLst/>
                <a:rect l="l" t="t" r="r" b="b"/>
                <a:pathLst>
                  <a:path w="2666" h="2520" extrusionOk="0">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3500616" y="1122306"/>
                <a:ext cx="126810" cy="106105"/>
              </a:xfrm>
              <a:custGeom>
                <a:avLst/>
                <a:gdLst/>
                <a:ahLst/>
                <a:cxnLst/>
                <a:rect l="l" t="t" r="r" b="b"/>
                <a:pathLst>
                  <a:path w="2903" h="2429" extrusionOk="0">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3293258" y="1576029"/>
                <a:ext cx="126068" cy="106105"/>
              </a:xfrm>
              <a:custGeom>
                <a:avLst/>
                <a:gdLst/>
                <a:ahLst/>
                <a:cxnLst/>
                <a:rect l="l" t="t" r="r" b="b"/>
                <a:pathLst>
                  <a:path w="2886" h="2429" extrusionOk="0">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3350700" y="1440484"/>
                <a:ext cx="110866" cy="104489"/>
              </a:xfrm>
              <a:custGeom>
                <a:avLst/>
                <a:gdLst/>
                <a:ahLst/>
                <a:cxnLst/>
                <a:rect l="l" t="t" r="r" b="b"/>
                <a:pathLst>
                  <a:path w="2538" h="2392" extrusionOk="0">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a:off x="3698364" y="1017032"/>
                <a:ext cx="429879" cy="256023"/>
              </a:xfrm>
              <a:custGeom>
                <a:avLst/>
                <a:gdLst/>
                <a:ahLst/>
                <a:cxnLst/>
                <a:rect l="l" t="t" r="r" b="b"/>
                <a:pathLst>
                  <a:path w="9841" h="5861" extrusionOk="0">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a:off x="3646513" y="1121519"/>
                <a:ext cx="427477" cy="253621"/>
              </a:xfrm>
              <a:custGeom>
                <a:avLst/>
                <a:gdLst/>
                <a:ahLst/>
                <a:cxnLst/>
                <a:rect l="l" t="t" r="r" b="b"/>
                <a:pathLst>
                  <a:path w="9786" h="5806" extrusionOk="0">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3596279" y="1223560"/>
                <a:ext cx="428263" cy="253621"/>
              </a:xfrm>
              <a:custGeom>
                <a:avLst/>
                <a:gdLst/>
                <a:ahLst/>
                <a:cxnLst/>
                <a:rect l="l" t="t" r="r" b="b"/>
                <a:pathLst>
                  <a:path w="9804" h="5806" extrusionOk="0">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3545259" y="1327217"/>
                <a:ext cx="420269" cy="249645"/>
              </a:xfrm>
              <a:custGeom>
                <a:avLst/>
                <a:gdLst/>
                <a:ahLst/>
                <a:cxnLst/>
                <a:rect l="l" t="t" r="r" b="b"/>
                <a:pathLst>
                  <a:path w="9621" h="5715" extrusionOk="0">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3499830" y="1421308"/>
                <a:ext cx="425031" cy="253664"/>
              </a:xfrm>
              <a:custGeom>
                <a:avLst/>
                <a:gdLst/>
                <a:ahLst/>
                <a:cxnLst/>
                <a:rect l="l" t="t" r="r" b="b"/>
                <a:pathLst>
                  <a:path w="9730" h="5807" extrusionOk="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3447979" y="1525795"/>
                <a:ext cx="422672" cy="251218"/>
              </a:xfrm>
              <a:custGeom>
                <a:avLst/>
                <a:gdLst/>
                <a:ahLst/>
                <a:cxnLst/>
                <a:rect l="l" t="t" r="r" b="b"/>
                <a:pathLst>
                  <a:path w="9676" h="5751" extrusionOk="0">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3398531" y="1627050"/>
                <a:ext cx="422672" cy="251262"/>
              </a:xfrm>
              <a:custGeom>
                <a:avLst/>
                <a:gdLst/>
                <a:ahLst/>
                <a:cxnLst/>
                <a:rect l="l" t="t" r="r" b="b"/>
                <a:pathLst>
                  <a:path w="9676" h="5752" extrusionOk="0">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3346725" y="1731537"/>
                <a:ext cx="415464" cy="247243"/>
              </a:xfrm>
              <a:custGeom>
                <a:avLst/>
                <a:gdLst/>
                <a:ahLst/>
                <a:cxnLst/>
                <a:rect l="l" t="t" r="r" b="b"/>
                <a:pathLst>
                  <a:path w="9511" h="5660" extrusionOk="0">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3114643" y="2036917"/>
                <a:ext cx="50279" cy="90161"/>
              </a:xfrm>
              <a:custGeom>
                <a:avLst/>
                <a:gdLst/>
                <a:ahLst/>
                <a:cxnLst/>
                <a:rect l="l" t="t" r="r" b="b"/>
                <a:pathLst>
                  <a:path w="1151" h="2064" extrusionOk="0">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3089919" y="1912554"/>
                <a:ext cx="98155" cy="125238"/>
              </a:xfrm>
              <a:custGeom>
                <a:avLst/>
                <a:gdLst/>
                <a:ahLst/>
                <a:cxnLst/>
                <a:rect l="l" t="t" r="r" b="b"/>
                <a:pathLst>
                  <a:path w="2247" h="2867" extrusionOk="0">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3089133" y="1313676"/>
                <a:ext cx="113269" cy="630819"/>
              </a:xfrm>
              <a:custGeom>
                <a:avLst/>
                <a:gdLst/>
                <a:ahLst/>
                <a:cxnLst/>
                <a:rect l="l" t="t" r="r" b="b"/>
                <a:pathLst>
                  <a:path w="2593" h="14441" extrusionOk="0">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3106693" y="1247498"/>
                <a:ext cx="98111" cy="75789"/>
              </a:xfrm>
              <a:custGeom>
                <a:avLst/>
                <a:gdLst/>
                <a:ahLst/>
                <a:cxnLst/>
                <a:rect l="l" t="t" r="r" b="b"/>
                <a:pathLst>
                  <a:path w="2246" h="1735" extrusionOk="0">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3094724" y="1312890"/>
                <a:ext cx="115671" cy="97325"/>
              </a:xfrm>
              <a:custGeom>
                <a:avLst/>
                <a:gdLst/>
                <a:ahLst/>
                <a:cxnLst/>
                <a:rect l="l" t="t" r="r" b="b"/>
                <a:pathLst>
                  <a:path w="2648" h="2228" extrusionOk="0">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3700155" y="2273410"/>
                <a:ext cx="190456" cy="202818"/>
              </a:xfrm>
              <a:custGeom>
                <a:avLst/>
                <a:gdLst/>
                <a:ahLst/>
                <a:cxnLst/>
                <a:rect l="l" t="t" r="r" b="b"/>
                <a:pathLst>
                  <a:path w="4360" h="4643" extrusionOk="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3749908" y="2207494"/>
                <a:ext cx="231211" cy="160140"/>
              </a:xfrm>
              <a:custGeom>
                <a:avLst/>
                <a:gdLst/>
                <a:ahLst/>
                <a:cxnLst/>
                <a:rect l="l" t="t" r="r" b="b"/>
                <a:pathLst>
                  <a:path w="5293" h="3666" extrusionOk="0">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4239800" y="1559692"/>
                <a:ext cx="142798" cy="144676"/>
              </a:xfrm>
              <a:custGeom>
                <a:avLst/>
                <a:gdLst/>
                <a:ahLst/>
                <a:cxnLst/>
                <a:rect l="l" t="t" r="r" b="b"/>
                <a:pathLst>
                  <a:path w="3269" h="3312" extrusionOk="0">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4317947" y="1518981"/>
                <a:ext cx="79808" cy="84831"/>
              </a:xfrm>
              <a:custGeom>
                <a:avLst/>
                <a:gdLst/>
                <a:ahLst/>
                <a:cxnLst/>
                <a:rect l="l" t="t" r="r" b="b"/>
                <a:pathLst>
                  <a:path w="1827" h="1942" extrusionOk="0">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4378577" y="1317433"/>
                <a:ext cx="149787" cy="214787"/>
              </a:xfrm>
              <a:custGeom>
                <a:avLst/>
                <a:gdLst/>
                <a:ahLst/>
                <a:cxnLst/>
                <a:rect l="l" t="t" r="r" b="b"/>
                <a:pathLst>
                  <a:path w="3429" h="4917" extrusionOk="0">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4374559" y="1516971"/>
                <a:ext cx="23152" cy="16818"/>
              </a:xfrm>
              <a:custGeom>
                <a:avLst/>
                <a:gdLst/>
                <a:ahLst/>
                <a:cxnLst/>
                <a:rect l="l" t="t" r="r" b="b"/>
                <a:pathLst>
                  <a:path w="530" h="385" extrusionOk="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4221454" y="1665359"/>
                <a:ext cx="86972" cy="74173"/>
              </a:xfrm>
              <a:custGeom>
                <a:avLst/>
                <a:gdLst/>
                <a:ahLst/>
                <a:cxnLst/>
                <a:rect l="l" t="t" r="r" b="b"/>
                <a:pathLst>
                  <a:path w="1991" h="1698" extrusionOk="0">
                    <a:moveTo>
                      <a:pt x="457" y="0"/>
                    </a:moveTo>
                    <a:lnTo>
                      <a:pt x="1" y="657"/>
                    </a:lnTo>
                    <a:lnTo>
                      <a:pt x="1534" y="1698"/>
                    </a:lnTo>
                    <a:lnTo>
                      <a:pt x="1991" y="1041"/>
                    </a:lnTo>
                    <a:lnTo>
                      <a:pt x="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4211101" y="1635218"/>
                <a:ext cx="136508" cy="95403"/>
              </a:xfrm>
              <a:custGeom>
                <a:avLst/>
                <a:gdLst/>
                <a:ahLst/>
                <a:cxnLst/>
                <a:rect l="l" t="t" r="r" b="b"/>
                <a:pathLst>
                  <a:path w="3125" h="2184" extrusionOk="0">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833908" y="1676847"/>
                <a:ext cx="481687" cy="617714"/>
              </a:xfrm>
              <a:custGeom>
                <a:avLst/>
                <a:gdLst/>
                <a:ahLst/>
                <a:cxnLst/>
                <a:rect l="l" t="t" r="r" b="b"/>
                <a:pathLst>
                  <a:path w="11027" h="14141" extrusionOk="0">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4091500" y="1676847"/>
                <a:ext cx="224091" cy="233352"/>
              </a:xfrm>
              <a:custGeom>
                <a:avLst/>
                <a:gdLst/>
                <a:ahLst/>
                <a:cxnLst/>
                <a:rect l="l" t="t" r="r" b="b"/>
                <a:pathLst>
                  <a:path w="5130" h="5342" extrusionOk="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4235039" y="1772335"/>
                <a:ext cx="52681" cy="40581"/>
              </a:xfrm>
              <a:custGeom>
                <a:avLst/>
                <a:gdLst/>
                <a:ahLst/>
                <a:cxnLst/>
                <a:rect l="l" t="t" r="r" b="b"/>
                <a:pathLst>
                  <a:path w="1206" h="929" extrusionOk="0">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4193541" y="1833010"/>
                <a:ext cx="52681" cy="40494"/>
              </a:xfrm>
              <a:custGeom>
                <a:avLst/>
                <a:gdLst/>
                <a:ahLst/>
                <a:cxnLst/>
                <a:rect l="l" t="t" r="r" b="b"/>
                <a:pathLst>
                  <a:path w="1206" h="927" extrusionOk="0">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4152087" y="1892854"/>
                <a:ext cx="52681" cy="41236"/>
              </a:xfrm>
              <a:custGeom>
                <a:avLst/>
                <a:gdLst/>
                <a:ahLst/>
                <a:cxnLst/>
                <a:rect l="l" t="t" r="r" b="b"/>
                <a:pathLst>
                  <a:path w="1206" h="944" extrusionOk="0">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4110633" y="1954227"/>
                <a:ext cx="53467" cy="41280"/>
              </a:xfrm>
              <a:custGeom>
                <a:avLst/>
                <a:gdLst/>
                <a:ahLst/>
                <a:cxnLst/>
                <a:rect l="l" t="t" r="r" b="b"/>
                <a:pathLst>
                  <a:path w="1224" h="945" extrusionOk="0">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a:off x="4069179" y="2015556"/>
                <a:ext cx="54254" cy="41367"/>
              </a:xfrm>
              <a:custGeom>
                <a:avLst/>
                <a:gdLst/>
                <a:ahLst/>
                <a:cxnLst/>
                <a:rect l="l" t="t" r="r" b="b"/>
                <a:pathLst>
                  <a:path w="1242" h="947" extrusionOk="0">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6"/>
              <p:cNvSpPr/>
              <p:nvPr/>
            </p:nvSpPr>
            <p:spPr>
              <a:xfrm>
                <a:off x="4027681" y="2076143"/>
                <a:ext cx="54297" cy="41367"/>
              </a:xfrm>
              <a:custGeom>
                <a:avLst/>
                <a:gdLst/>
                <a:ahLst/>
                <a:cxnLst/>
                <a:rect l="l" t="t" r="r" b="b"/>
                <a:pathLst>
                  <a:path w="1243" h="947" extrusionOk="0">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a:off x="3987013" y="2136817"/>
                <a:ext cx="53467" cy="41324"/>
              </a:xfrm>
              <a:custGeom>
                <a:avLst/>
                <a:gdLst/>
                <a:ahLst/>
                <a:cxnLst/>
                <a:rect l="l" t="t" r="r" b="b"/>
                <a:pathLst>
                  <a:path w="1224" h="946" extrusionOk="0">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a:off x="2357113" y="709250"/>
                <a:ext cx="328580" cy="720106"/>
              </a:xfrm>
              <a:custGeom>
                <a:avLst/>
                <a:gdLst/>
                <a:ahLst/>
                <a:cxnLst/>
                <a:rect l="l" t="t" r="r" b="b"/>
                <a:pathLst>
                  <a:path w="7522" h="16485" extrusionOk="0">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2800483" y="709250"/>
                <a:ext cx="328580" cy="720106"/>
              </a:xfrm>
              <a:custGeom>
                <a:avLst/>
                <a:gdLst/>
                <a:ahLst/>
                <a:cxnLst/>
                <a:rect l="l" t="t" r="r" b="b"/>
                <a:pathLst>
                  <a:path w="7522" h="16485" extrusionOk="0">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a:off x="2464745" y="1387061"/>
                <a:ext cx="1220926" cy="885968"/>
              </a:xfrm>
              <a:custGeom>
                <a:avLst/>
                <a:gdLst/>
                <a:ahLst/>
                <a:cxnLst/>
                <a:rect l="l" t="t" r="r" b="b"/>
                <a:pathLst>
                  <a:path w="27950" h="20282" extrusionOk="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6"/>
              <p:cNvSpPr/>
              <p:nvPr/>
            </p:nvSpPr>
            <p:spPr>
              <a:xfrm>
                <a:off x="3587543" y="1464378"/>
                <a:ext cx="306258" cy="319013"/>
              </a:xfrm>
              <a:custGeom>
                <a:avLst/>
                <a:gdLst/>
                <a:ahLst/>
                <a:cxnLst/>
                <a:rect l="l" t="t" r="r" b="b"/>
                <a:pathLst>
                  <a:path w="7011" h="7303" extrusionOk="0">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3651318" y="1519417"/>
                <a:ext cx="200983" cy="185039"/>
              </a:xfrm>
              <a:custGeom>
                <a:avLst/>
                <a:gdLst/>
                <a:ahLst/>
                <a:cxnLst/>
                <a:rect l="l" t="t" r="r" b="b"/>
                <a:pathLst>
                  <a:path w="4601" h="4236" extrusionOk="0">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6"/>
            <p:cNvGrpSpPr/>
            <p:nvPr/>
          </p:nvGrpSpPr>
          <p:grpSpPr>
            <a:xfrm>
              <a:off x="5134407" y="2468361"/>
              <a:ext cx="753147" cy="515697"/>
              <a:chOff x="4549425" y="3498550"/>
              <a:chExt cx="295375" cy="202250"/>
            </a:xfrm>
          </p:grpSpPr>
          <p:sp>
            <p:nvSpPr>
              <p:cNvPr id="389" name="Google Shape;389;p36"/>
              <p:cNvSpPr/>
              <p:nvPr/>
            </p:nvSpPr>
            <p:spPr>
              <a:xfrm>
                <a:off x="4549425" y="3498550"/>
                <a:ext cx="295375" cy="202250"/>
              </a:xfrm>
              <a:custGeom>
                <a:avLst/>
                <a:gdLst/>
                <a:ahLst/>
                <a:cxnLst/>
                <a:rect l="l" t="t" r="r" b="b"/>
                <a:pathLst>
                  <a:path w="11815" h="8090" extrusionOk="0">
                    <a:moveTo>
                      <a:pt x="1" y="1"/>
                    </a:moveTo>
                    <a:lnTo>
                      <a:pt x="1" y="8090"/>
                    </a:lnTo>
                    <a:lnTo>
                      <a:pt x="11815" y="8090"/>
                    </a:lnTo>
                    <a:lnTo>
                      <a:pt x="1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4574450" y="3683025"/>
                <a:ext cx="18125" cy="17775"/>
              </a:xfrm>
              <a:custGeom>
                <a:avLst/>
                <a:gdLst/>
                <a:ahLst/>
                <a:cxnLst/>
                <a:rect l="l" t="t" r="r" b="b"/>
                <a:pathLst>
                  <a:path w="725" h="711" extrusionOk="0">
                    <a:moveTo>
                      <a:pt x="0" y="0"/>
                    </a:moveTo>
                    <a:lnTo>
                      <a:pt x="0" y="711"/>
                    </a:lnTo>
                    <a:lnTo>
                      <a:pt x="725" y="711"/>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4612500" y="3631925"/>
                <a:ext cx="17775" cy="68875"/>
              </a:xfrm>
              <a:custGeom>
                <a:avLst/>
                <a:gdLst/>
                <a:ahLst/>
                <a:cxnLst/>
                <a:rect l="l" t="t" r="r" b="b"/>
                <a:pathLst>
                  <a:path w="711" h="2755" extrusionOk="0">
                    <a:moveTo>
                      <a:pt x="0" y="0"/>
                    </a:moveTo>
                    <a:lnTo>
                      <a:pt x="0" y="2755"/>
                    </a:lnTo>
                    <a:lnTo>
                      <a:pt x="710" y="2755"/>
                    </a:lnTo>
                    <a:lnTo>
                      <a:pt x="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4650175" y="3599675"/>
                <a:ext cx="17775" cy="101125"/>
              </a:xfrm>
              <a:custGeom>
                <a:avLst/>
                <a:gdLst/>
                <a:ahLst/>
                <a:cxnLst/>
                <a:rect l="l" t="t" r="r" b="b"/>
                <a:pathLst>
                  <a:path w="711" h="4045" extrusionOk="0">
                    <a:moveTo>
                      <a:pt x="1" y="0"/>
                    </a:moveTo>
                    <a:lnTo>
                      <a:pt x="1" y="4045"/>
                    </a:lnTo>
                    <a:lnTo>
                      <a:pt x="711" y="4045"/>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4688225" y="3553275"/>
                <a:ext cx="17775" cy="147525"/>
              </a:xfrm>
              <a:custGeom>
                <a:avLst/>
                <a:gdLst/>
                <a:ahLst/>
                <a:cxnLst/>
                <a:rect l="l" t="t" r="r" b="b"/>
                <a:pathLst>
                  <a:path w="711" h="5901" extrusionOk="0">
                    <a:moveTo>
                      <a:pt x="1" y="1"/>
                    </a:moveTo>
                    <a:lnTo>
                      <a:pt x="1" y="5901"/>
                    </a:lnTo>
                    <a:lnTo>
                      <a:pt x="711" y="5901"/>
                    </a:lnTo>
                    <a:lnTo>
                      <a:pt x="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4725925" y="3517050"/>
                <a:ext cx="17775" cy="183750"/>
              </a:xfrm>
              <a:custGeom>
                <a:avLst/>
                <a:gdLst/>
                <a:ahLst/>
                <a:cxnLst/>
                <a:rect l="l" t="t" r="r" b="b"/>
                <a:pathLst>
                  <a:path w="711" h="7350" extrusionOk="0">
                    <a:moveTo>
                      <a:pt x="0" y="0"/>
                    </a:moveTo>
                    <a:lnTo>
                      <a:pt x="0" y="7350"/>
                    </a:lnTo>
                    <a:lnTo>
                      <a:pt x="711" y="7350"/>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4763600" y="3654025"/>
                <a:ext cx="18150" cy="46775"/>
              </a:xfrm>
              <a:custGeom>
                <a:avLst/>
                <a:gdLst/>
                <a:ahLst/>
                <a:cxnLst/>
                <a:rect l="l" t="t" r="r" b="b"/>
                <a:pathLst>
                  <a:path w="726" h="1871" extrusionOk="0">
                    <a:moveTo>
                      <a:pt x="1" y="1"/>
                    </a:moveTo>
                    <a:lnTo>
                      <a:pt x="1" y="1871"/>
                    </a:lnTo>
                    <a:lnTo>
                      <a:pt x="726" y="1871"/>
                    </a:lnTo>
                    <a:lnTo>
                      <a:pt x="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4801650" y="3594225"/>
                <a:ext cx="17800" cy="106575"/>
              </a:xfrm>
              <a:custGeom>
                <a:avLst/>
                <a:gdLst/>
                <a:ahLst/>
                <a:cxnLst/>
                <a:rect l="l" t="t" r="r" b="b"/>
                <a:pathLst>
                  <a:path w="712" h="4263" extrusionOk="0">
                    <a:moveTo>
                      <a:pt x="1" y="1"/>
                    </a:moveTo>
                    <a:lnTo>
                      <a:pt x="1" y="4263"/>
                    </a:lnTo>
                    <a:lnTo>
                      <a:pt x="711" y="4263"/>
                    </a:lnTo>
                    <a:lnTo>
                      <a:pt x="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36"/>
            <p:cNvSpPr/>
            <p:nvPr/>
          </p:nvSpPr>
          <p:spPr>
            <a:xfrm flipH="1">
              <a:off x="5219363" y="937100"/>
              <a:ext cx="552233" cy="515696"/>
            </a:xfrm>
            <a:custGeom>
              <a:avLst/>
              <a:gdLst/>
              <a:ahLst/>
              <a:cxnLst/>
              <a:rect l="l" t="t" r="r" b="b"/>
              <a:pathLst>
                <a:path w="10565" h="9866" extrusionOk="0">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flipH="1">
              <a:off x="5360335" y="1047286"/>
              <a:ext cx="349268" cy="295953"/>
            </a:xfrm>
            <a:custGeom>
              <a:avLst/>
              <a:gdLst/>
              <a:ahLst/>
              <a:cxnLst/>
              <a:rect l="l" t="t" r="r" b="b"/>
              <a:pathLst>
                <a:path w="6682" h="5662" extrusionOk="0">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flipH="1">
              <a:off x="5394676" y="1144718"/>
              <a:ext cx="293914" cy="108826"/>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7084550" y="622868"/>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6"/>
          <p:cNvSpPr txBox="1">
            <a:spLocks noGrp="1"/>
          </p:cNvSpPr>
          <p:nvPr>
            <p:ph type="ctrTitle"/>
          </p:nvPr>
        </p:nvSpPr>
        <p:spPr>
          <a:xfrm>
            <a:off x="230936" y="1563790"/>
            <a:ext cx="5640790" cy="239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MULTIPLE DISEASE PREDICTION </a:t>
            </a:r>
            <a:r>
              <a:rPr lang="en" dirty="0"/>
              <a:t>WEBSITE</a:t>
            </a:r>
            <a:endParaRPr dirty="0"/>
          </a:p>
        </p:txBody>
      </p:sp>
      <p:sp>
        <p:nvSpPr>
          <p:cNvPr id="402" name="Google Shape;402;p36"/>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
        <p:nvSpPr>
          <p:cNvPr id="403" name="Google Shape;403;p36"/>
          <p:cNvSpPr/>
          <p:nvPr/>
        </p:nvSpPr>
        <p:spPr>
          <a:xfrm>
            <a:off x="4590686" y="397261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8392213" y="18710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5162638" y="1622430"/>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C7D6AD6C-B537-9708-B2AC-18248D8CC19C}"/>
              </a:ext>
            </a:extLst>
          </p:cNvPr>
          <p:cNvPicPr>
            <a:picLocks noChangeAspect="1"/>
          </p:cNvPicPr>
          <p:nvPr/>
        </p:nvPicPr>
        <p:blipFill>
          <a:blip r:embed="rId3"/>
          <a:stretch>
            <a:fillRect/>
          </a:stretch>
        </p:blipFill>
        <p:spPr>
          <a:xfrm>
            <a:off x="56998" y="23161"/>
            <a:ext cx="1729857" cy="17298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25"/>
                                        </p:tgtEl>
                                        <p:attrNameLst>
                                          <p:attrName>style.visibility</p:attrName>
                                        </p:attrNameLst>
                                      </p:cBhvr>
                                      <p:to>
                                        <p:strVal val="visible"/>
                                      </p:to>
                                    </p:set>
                                    <p:anim calcmode="lin" valueType="num">
                                      <p:cBhvr additive="base">
                                        <p:cTn id="7" dur="500" fill="hold"/>
                                        <p:tgtEl>
                                          <p:spTgt spid="325"/>
                                        </p:tgtEl>
                                        <p:attrNameLst>
                                          <p:attrName>ppt_x</p:attrName>
                                        </p:attrNameLst>
                                      </p:cBhvr>
                                      <p:tavLst>
                                        <p:tav tm="0">
                                          <p:val>
                                            <p:strVal val="#ppt_x"/>
                                          </p:val>
                                        </p:tav>
                                        <p:tav tm="100000">
                                          <p:val>
                                            <p:strVal val="#ppt_x"/>
                                          </p:val>
                                        </p:tav>
                                      </p:tavLst>
                                    </p:anim>
                                    <p:anim calcmode="lin" valueType="num">
                                      <p:cBhvr additive="base">
                                        <p:cTn id="8" dur="500" fill="hold"/>
                                        <p:tgtEl>
                                          <p:spTgt spid="3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8" presetClass="emph" presetSubtype="0" fill="hold" grpId="0" nodeType="clickEffect">
                                  <p:stCondLst>
                                    <p:cond delay="0"/>
                                  </p:stCondLst>
                                  <p:childTnLst>
                                    <p:animRot by="21600000">
                                      <p:cBhvr>
                                        <p:cTn id="12" dur="2000" fill="hold"/>
                                        <p:tgtEl>
                                          <p:spTgt spid="407"/>
                                        </p:tgtEl>
                                        <p:attrNameLst>
                                          <p:attrName>r</p:attrName>
                                        </p:attrNameLst>
                                      </p:cBhvr>
                                    </p:animRo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404"/>
                                        </p:tgtEl>
                                        <p:attrNameLst>
                                          <p:attrName>style.visibility</p:attrName>
                                        </p:attrNameLst>
                                      </p:cBhvr>
                                      <p:to>
                                        <p:strVal val="visible"/>
                                      </p:to>
                                    </p:set>
                                    <p:animEffect transition="in" filter="wipe(down)">
                                      <p:cBhvr>
                                        <p:cTn id="17" dur="580">
                                          <p:stCondLst>
                                            <p:cond delay="0"/>
                                          </p:stCondLst>
                                        </p:cTn>
                                        <p:tgtEl>
                                          <p:spTgt spid="404"/>
                                        </p:tgtEl>
                                      </p:cBhvr>
                                    </p:animEffect>
                                    <p:anim calcmode="lin" valueType="num">
                                      <p:cBhvr>
                                        <p:cTn id="18" dur="1822" tmFilter="0,0; 0.14,0.36; 0.43,0.73; 0.71,0.91; 1.0,1.0">
                                          <p:stCondLst>
                                            <p:cond delay="0"/>
                                          </p:stCondLst>
                                        </p:cTn>
                                        <p:tgtEl>
                                          <p:spTgt spid="404"/>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404"/>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404"/>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404"/>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404"/>
                                        </p:tgtEl>
                                        <p:attrNameLst>
                                          <p:attrName>ppt_y</p:attrName>
                                        </p:attrNameLst>
                                      </p:cBhvr>
                                      <p:tavLst>
                                        <p:tav tm="0" fmla="#ppt_y-sin(pi*$)/81">
                                          <p:val>
                                            <p:fltVal val="0"/>
                                          </p:val>
                                        </p:tav>
                                        <p:tav tm="100000">
                                          <p:val>
                                            <p:fltVal val="1"/>
                                          </p:val>
                                        </p:tav>
                                      </p:tavLst>
                                    </p:anim>
                                    <p:animScale>
                                      <p:cBhvr>
                                        <p:cTn id="23" dur="26">
                                          <p:stCondLst>
                                            <p:cond delay="650"/>
                                          </p:stCondLst>
                                        </p:cTn>
                                        <p:tgtEl>
                                          <p:spTgt spid="404"/>
                                        </p:tgtEl>
                                      </p:cBhvr>
                                      <p:to x="100000" y="60000"/>
                                    </p:animScale>
                                    <p:animScale>
                                      <p:cBhvr>
                                        <p:cTn id="24" dur="166" decel="50000">
                                          <p:stCondLst>
                                            <p:cond delay="676"/>
                                          </p:stCondLst>
                                        </p:cTn>
                                        <p:tgtEl>
                                          <p:spTgt spid="404"/>
                                        </p:tgtEl>
                                      </p:cBhvr>
                                      <p:to x="100000" y="100000"/>
                                    </p:animScale>
                                    <p:animScale>
                                      <p:cBhvr>
                                        <p:cTn id="25" dur="26">
                                          <p:stCondLst>
                                            <p:cond delay="1312"/>
                                          </p:stCondLst>
                                        </p:cTn>
                                        <p:tgtEl>
                                          <p:spTgt spid="404"/>
                                        </p:tgtEl>
                                      </p:cBhvr>
                                      <p:to x="100000" y="80000"/>
                                    </p:animScale>
                                    <p:animScale>
                                      <p:cBhvr>
                                        <p:cTn id="26" dur="166" decel="50000">
                                          <p:stCondLst>
                                            <p:cond delay="1338"/>
                                          </p:stCondLst>
                                        </p:cTn>
                                        <p:tgtEl>
                                          <p:spTgt spid="404"/>
                                        </p:tgtEl>
                                      </p:cBhvr>
                                      <p:to x="100000" y="100000"/>
                                    </p:animScale>
                                    <p:animScale>
                                      <p:cBhvr>
                                        <p:cTn id="27" dur="26">
                                          <p:stCondLst>
                                            <p:cond delay="1642"/>
                                          </p:stCondLst>
                                        </p:cTn>
                                        <p:tgtEl>
                                          <p:spTgt spid="404"/>
                                        </p:tgtEl>
                                      </p:cBhvr>
                                      <p:to x="100000" y="90000"/>
                                    </p:animScale>
                                    <p:animScale>
                                      <p:cBhvr>
                                        <p:cTn id="28" dur="166" decel="50000">
                                          <p:stCondLst>
                                            <p:cond delay="1668"/>
                                          </p:stCondLst>
                                        </p:cTn>
                                        <p:tgtEl>
                                          <p:spTgt spid="404"/>
                                        </p:tgtEl>
                                      </p:cBhvr>
                                      <p:to x="100000" y="100000"/>
                                    </p:animScale>
                                    <p:animScale>
                                      <p:cBhvr>
                                        <p:cTn id="29" dur="26">
                                          <p:stCondLst>
                                            <p:cond delay="1808"/>
                                          </p:stCondLst>
                                        </p:cTn>
                                        <p:tgtEl>
                                          <p:spTgt spid="404"/>
                                        </p:tgtEl>
                                      </p:cBhvr>
                                      <p:to x="100000" y="95000"/>
                                    </p:animScale>
                                    <p:animScale>
                                      <p:cBhvr>
                                        <p:cTn id="30" dur="166" decel="50000">
                                          <p:stCondLst>
                                            <p:cond delay="1834"/>
                                          </p:stCondLst>
                                        </p:cTn>
                                        <p:tgtEl>
                                          <p:spTgt spid="404"/>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401"/>
                                        </p:tgtEl>
                                        <p:attrNameLst>
                                          <p:attrName>style.visibility</p:attrName>
                                        </p:attrNameLst>
                                      </p:cBhvr>
                                      <p:to>
                                        <p:strVal val="visible"/>
                                      </p:to>
                                    </p:set>
                                    <p:anim calcmode="lin" valueType="num">
                                      <p:cBhvr additive="base">
                                        <p:cTn id="35" dur="500" fill="hold"/>
                                        <p:tgtEl>
                                          <p:spTgt spid="401"/>
                                        </p:tgtEl>
                                        <p:attrNameLst>
                                          <p:attrName>ppt_x</p:attrName>
                                        </p:attrNameLst>
                                      </p:cBhvr>
                                      <p:tavLst>
                                        <p:tav tm="0">
                                          <p:val>
                                            <p:strVal val="#ppt_x"/>
                                          </p:val>
                                        </p:tav>
                                        <p:tav tm="100000">
                                          <p:val>
                                            <p:strVal val="#ppt_x"/>
                                          </p:val>
                                        </p:tav>
                                      </p:tavLst>
                                    </p:anim>
                                    <p:anim calcmode="lin" valueType="num">
                                      <p:cBhvr additive="base">
                                        <p:cTn id="36" dur="500" fill="hold"/>
                                        <p:tgtEl>
                                          <p:spTgt spid="40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1" grpId="0"/>
      <p:bldP spid="404" grpId="0" animBg="1"/>
      <p:bldP spid="40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AF77593-CF13-BB72-7DC4-357347099968}"/>
              </a:ext>
            </a:extLst>
          </p:cNvPr>
          <p:cNvSpPr txBox="1">
            <a:spLocks/>
          </p:cNvSpPr>
          <p:nvPr/>
        </p:nvSpPr>
        <p:spPr>
          <a:xfrm>
            <a:off x="3287111" y="1720198"/>
            <a:ext cx="5358413" cy="297004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solidFill>
                  <a:schemeClr val="bg2"/>
                </a:solidFill>
                <a:latin typeface="Montserrat" panose="00000500000000000000" pitchFamily="2" charset="0"/>
              </a:rPr>
              <a:t>	Heart Failure (HF) is a prevalent ailment worldwide, and despite significant medical advancements in the past few decades, cardiovascular disease is still the leading cause of death. Because so many elements contribute to a patient's survival in heart failure, predicting the chances of survival without using a computational technique can be difficult for cardiac doctors, eventually preventing the patient from receiving correct care. Fortunately, categorization and prediction models exist, which can assist cardiologists in designing proper treatment schemes using relevant medical data. This study aims to develop prediction models for patient survival in HF conditions. </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CA0B0D01-7784-5EC4-F8F3-BC68309B9CF8}"/>
              </a:ext>
            </a:extLst>
          </p:cNvPr>
          <p:cNvPicPr>
            <a:picLocks noChangeAspect="1"/>
          </p:cNvPicPr>
          <p:nvPr/>
        </p:nvPicPr>
        <p:blipFill>
          <a:blip r:embed="rId2"/>
          <a:stretch>
            <a:fillRect/>
          </a:stretch>
        </p:blipFill>
        <p:spPr>
          <a:xfrm>
            <a:off x="3640074" y="1496938"/>
            <a:ext cx="5162550" cy="123825"/>
          </a:xfrm>
          <a:prstGeom prst="rect">
            <a:avLst/>
          </a:prstGeom>
        </p:spPr>
      </p:pic>
      <p:sp>
        <p:nvSpPr>
          <p:cNvPr id="8" name="Google Shape;1757;p63">
            <a:extLst>
              <a:ext uri="{FF2B5EF4-FFF2-40B4-BE49-F238E27FC236}">
                <a16:creationId xmlns:a16="http://schemas.microsoft.com/office/drawing/2014/main" id="{CFB71280-6F38-316A-E209-809644F29B5E}"/>
              </a:ext>
            </a:extLst>
          </p:cNvPr>
          <p:cNvSpPr txBox="1">
            <a:spLocks/>
          </p:cNvSpPr>
          <p:nvPr/>
        </p:nvSpPr>
        <p:spPr>
          <a:xfrm>
            <a:off x="3436883" y="929503"/>
            <a:ext cx="5707117"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600" dirty="0">
                <a:solidFill>
                  <a:schemeClr val="tx1"/>
                </a:solidFill>
                <a:latin typeface="Alata"/>
              </a:rPr>
              <a:t>HEART FAILURE PREDICTION </a:t>
            </a:r>
          </a:p>
        </p:txBody>
      </p:sp>
      <p:pic>
        <p:nvPicPr>
          <p:cNvPr id="10" name="Picture 9">
            <a:extLst>
              <a:ext uri="{FF2B5EF4-FFF2-40B4-BE49-F238E27FC236}">
                <a16:creationId xmlns:a16="http://schemas.microsoft.com/office/drawing/2014/main" id="{105268D3-4354-E5CD-25F0-CF4D4CB73555}"/>
              </a:ext>
            </a:extLst>
          </p:cNvPr>
          <p:cNvPicPr>
            <a:picLocks noChangeAspect="1"/>
          </p:cNvPicPr>
          <p:nvPr/>
        </p:nvPicPr>
        <p:blipFill>
          <a:blip r:embed="rId3"/>
          <a:stretch>
            <a:fillRect/>
          </a:stretch>
        </p:blipFill>
        <p:spPr>
          <a:xfrm>
            <a:off x="498476" y="1072726"/>
            <a:ext cx="2567917" cy="3414846"/>
          </a:xfrm>
          <a:prstGeom prst="rect">
            <a:avLst/>
          </a:prstGeom>
        </p:spPr>
      </p:pic>
    </p:spTree>
    <p:extLst>
      <p:ext uri="{BB962C8B-B14F-4D97-AF65-F5344CB8AC3E}">
        <p14:creationId xmlns:p14="http://schemas.microsoft.com/office/powerpoint/2010/main" val="10441491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8C5-9AF5-094F-F915-915836DD3AEE}"/>
              </a:ext>
            </a:extLst>
          </p:cNvPr>
          <p:cNvSpPr txBox="1">
            <a:spLocks/>
          </p:cNvSpPr>
          <p:nvPr/>
        </p:nvSpPr>
        <p:spPr>
          <a:xfrm>
            <a:off x="4106917" y="970934"/>
            <a:ext cx="4530047"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200" dirty="0">
                <a:solidFill>
                  <a:schemeClr val="tx1"/>
                </a:solidFill>
                <a:latin typeface="Alata"/>
              </a:rPr>
              <a:t>DIABETES PREDICTION</a:t>
            </a:r>
          </a:p>
          <a:p>
            <a:endParaRPr lang="en-IN" sz="3200" dirty="0">
              <a:solidFill>
                <a:schemeClr val="tx1"/>
              </a:solidFill>
              <a:latin typeface="Alata"/>
            </a:endParaRPr>
          </a:p>
        </p:txBody>
      </p:sp>
      <p:sp>
        <p:nvSpPr>
          <p:cNvPr id="3" name="Subtitle 2">
            <a:extLst>
              <a:ext uri="{FF2B5EF4-FFF2-40B4-BE49-F238E27FC236}">
                <a16:creationId xmlns:a16="http://schemas.microsoft.com/office/drawing/2014/main" id="{8B06B670-DE89-511A-8E91-579BA6F8CDBF}"/>
              </a:ext>
            </a:extLst>
          </p:cNvPr>
          <p:cNvSpPr txBox="1">
            <a:spLocks/>
          </p:cNvSpPr>
          <p:nvPr/>
        </p:nvSpPr>
        <p:spPr>
          <a:xfrm>
            <a:off x="3352800" y="1656867"/>
            <a:ext cx="5449824"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latin typeface="Montserrat" panose="00000500000000000000" pitchFamily="2" charset="0"/>
              </a:rPr>
              <a:t>	</a:t>
            </a:r>
            <a:r>
              <a:rPr lang="en-US" dirty="0">
                <a:solidFill>
                  <a:schemeClr val="bg2"/>
                </a:solidFill>
                <a:latin typeface="Montserrat" panose="00000500000000000000" pitchFamily="2" charset="0"/>
              </a:rPr>
              <a:t>Diabetes is a chronic disease with the potential to cause a worldwide health care crisis. According to International Diabetes Federation 382 million people are living with diabetes across the whole world. By 2035, this will be doubled as 592 million. Diabetes mellitus is a disease in which blood sugars level is abnormally high due to inability of the body to produce or respond normally to insulin. It is among the critical disease and lots of people are suffering from this disease. Due to age, lack of exercise, hereditary diabetes, bad diet, high blood pressure etc. can cause this disease. In this project we have proposed a diabetes prediction model using Machine Learning algorithm for better prediction. We have tried different Machine Learning algorithms to find which gives the better accuracy of classification</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99C833AA-2092-3F82-A740-618D8C46D395}"/>
              </a:ext>
            </a:extLst>
          </p:cNvPr>
          <p:cNvPicPr>
            <a:picLocks noChangeAspect="1"/>
          </p:cNvPicPr>
          <p:nvPr/>
        </p:nvPicPr>
        <p:blipFill>
          <a:blip r:embed="rId2"/>
          <a:stretch>
            <a:fillRect/>
          </a:stretch>
        </p:blipFill>
        <p:spPr>
          <a:xfrm>
            <a:off x="3640074" y="1496938"/>
            <a:ext cx="5162550" cy="123825"/>
          </a:xfrm>
          <a:prstGeom prst="rect">
            <a:avLst/>
          </a:prstGeom>
        </p:spPr>
      </p:pic>
      <p:pic>
        <p:nvPicPr>
          <p:cNvPr id="1028" name="Picture 4" descr="See the source image">
            <a:extLst>
              <a:ext uri="{FF2B5EF4-FFF2-40B4-BE49-F238E27FC236}">
                <a16:creationId xmlns:a16="http://schemas.microsoft.com/office/drawing/2014/main" id="{1A5283A4-4729-2419-049C-2C9EB29FF7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376" y="1018296"/>
            <a:ext cx="2753054" cy="3590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04605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68274-CDD5-F381-762A-5C263A0431A9}"/>
              </a:ext>
            </a:extLst>
          </p:cNvPr>
          <p:cNvSpPr txBox="1">
            <a:spLocks/>
          </p:cNvSpPr>
          <p:nvPr/>
        </p:nvSpPr>
        <p:spPr>
          <a:xfrm>
            <a:off x="3640074" y="871499"/>
            <a:ext cx="6563798"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PARKINSONS DISEASE PREDICTION</a:t>
            </a:r>
          </a:p>
        </p:txBody>
      </p:sp>
      <p:sp>
        <p:nvSpPr>
          <p:cNvPr id="3" name="Subtitle 2">
            <a:extLst>
              <a:ext uri="{FF2B5EF4-FFF2-40B4-BE49-F238E27FC236}">
                <a16:creationId xmlns:a16="http://schemas.microsoft.com/office/drawing/2014/main" id="{AF02E4CA-573B-39DB-F7AF-C4746E20BDF5}"/>
              </a:ext>
            </a:extLst>
          </p:cNvPr>
          <p:cNvSpPr txBox="1">
            <a:spLocks/>
          </p:cNvSpPr>
          <p:nvPr/>
        </p:nvSpPr>
        <p:spPr>
          <a:xfrm>
            <a:off x="3131820" y="1720199"/>
            <a:ext cx="5670804"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solidFill>
                  <a:schemeClr val="accent2">
                    <a:lumMod val="10000"/>
                  </a:schemeClr>
                </a:solidFill>
                <a:latin typeface="Montserrat" panose="00000500000000000000" pitchFamily="2" charset="0"/>
              </a:rPr>
              <a:t>		The Parkinson’s disease is progressive neuro degenerative disorder that affects a lot only people significantly affecting their quality of life. It mostly affect the motor functions of human. The main motor symptoms are called "parkinsonism" or "parkinsonian syndrome". The symptoms of Parkinson’s disease will occur slowly, the symptoms include shaking, rigidity, slowness of movement and difficulty with walking, Thinking and behavior change, Depression and anxiety are also common. Parkinson’s disease is difficult to diagnose. Common diagnostic criteria require the medication before. In this model, the huge data is collected from previously affected person and then by using machine learning algorithm will process the user input data with previous data to check he/she affected.</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6C1A9A85-2427-B40D-7C37-5B43E6FC4A67}"/>
              </a:ext>
            </a:extLst>
          </p:cNvPr>
          <p:cNvPicPr>
            <a:picLocks noChangeAspect="1"/>
          </p:cNvPicPr>
          <p:nvPr/>
        </p:nvPicPr>
        <p:blipFill>
          <a:blip r:embed="rId2"/>
          <a:stretch>
            <a:fillRect/>
          </a:stretch>
        </p:blipFill>
        <p:spPr>
          <a:xfrm>
            <a:off x="2688021" y="1474104"/>
            <a:ext cx="6114603" cy="146660"/>
          </a:xfrm>
          <a:prstGeom prst="rect">
            <a:avLst/>
          </a:prstGeom>
        </p:spPr>
      </p:pic>
      <p:pic>
        <p:nvPicPr>
          <p:cNvPr id="7" name="Picture 6">
            <a:extLst>
              <a:ext uri="{FF2B5EF4-FFF2-40B4-BE49-F238E27FC236}">
                <a16:creationId xmlns:a16="http://schemas.microsoft.com/office/drawing/2014/main" id="{392CA74B-6555-36E8-EBA6-73574354AA70}"/>
              </a:ext>
            </a:extLst>
          </p:cNvPr>
          <p:cNvPicPr>
            <a:picLocks noChangeAspect="1"/>
          </p:cNvPicPr>
          <p:nvPr/>
        </p:nvPicPr>
        <p:blipFill>
          <a:blip r:embed="rId3"/>
          <a:stretch>
            <a:fillRect/>
          </a:stretch>
        </p:blipFill>
        <p:spPr>
          <a:xfrm>
            <a:off x="246783" y="1196413"/>
            <a:ext cx="3106017" cy="3618186"/>
          </a:xfrm>
          <a:prstGeom prst="rect">
            <a:avLst/>
          </a:prstGeom>
        </p:spPr>
      </p:pic>
    </p:spTree>
    <p:extLst>
      <p:ext uri="{BB962C8B-B14F-4D97-AF65-F5344CB8AC3E}">
        <p14:creationId xmlns:p14="http://schemas.microsoft.com/office/powerpoint/2010/main" val="34855609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3200-4503-EF47-A200-7BFAF9DA50A4}"/>
              </a:ext>
            </a:extLst>
          </p:cNvPr>
          <p:cNvSpPr txBox="1">
            <a:spLocks/>
          </p:cNvSpPr>
          <p:nvPr/>
        </p:nvSpPr>
        <p:spPr>
          <a:xfrm>
            <a:off x="4767834" y="867323"/>
            <a:ext cx="4376166"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LIVER DISEASE PREDICTION</a:t>
            </a:r>
          </a:p>
        </p:txBody>
      </p:sp>
      <p:sp>
        <p:nvSpPr>
          <p:cNvPr id="3" name="Subtitle 2">
            <a:extLst>
              <a:ext uri="{FF2B5EF4-FFF2-40B4-BE49-F238E27FC236}">
                <a16:creationId xmlns:a16="http://schemas.microsoft.com/office/drawing/2014/main" id="{998ED9BC-4E04-D3ED-2A58-C798CCCA7B0E}"/>
              </a:ext>
            </a:extLst>
          </p:cNvPr>
          <p:cNvSpPr txBox="1">
            <a:spLocks/>
          </p:cNvSpPr>
          <p:nvPr/>
        </p:nvSpPr>
        <p:spPr>
          <a:xfrm>
            <a:off x="3223260" y="1438333"/>
            <a:ext cx="5690301"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dirty="0">
                <a:solidFill>
                  <a:schemeClr val="accent2">
                    <a:lumMod val="10000"/>
                  </a:schemeClr>
                </a:solidFill>
                <a:latin typeface="Montserrat" panose="00000500000000000000" pitchFamily="2" charset="0"/>
              </a:rPr>
              <a:t>	With a growing trend of sedentary and lack of physical activities, diseases related to liver have become a common encounter nowadays. In rural areas the intensity is still manageable, but in urban areas, and especially metropolitan areas the liver disease is a very common sighting nowadays. Liver diseases cause millions of deaths every year. Viral hepatitis alone causes 1.34 million deaths every year. An early diagnosis of liver problems will increase patient’s survival rate. Liver failures are at high rate of risk among Indians. </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88B619BE-B3C8-F031-2728-330B2164EA67}"/>
              </a:ext>
            </a:extLst>
          </p:cNvPr>
          <p:cNvPicPr>
            <a:picLocks noChangeAspect="1"/>
          </p:cNvPicPr>
          <p:nvPr/>
        </p:nvPicPr>
        <p:blipFill>
          <a:blip r:embed="rId2"/>
          <a:stretch>
            <a:fillRect/>
          </a:stretch>
        </p:blipFill>
        <p:spPr>
          <a:xfrm>
            <a:off x="3314700" y="1291673"/>
            <a:ext cx="5487924" cy="131629"/>
          </a:xfrm>
          <a:prstGeom prst="rect">
            <a:avLst/>
          </a:prstGeom>
        </p:spPr>
      </p:pic>
      <p:pic>
        <p:nvPicPr>
          <p:cNvPr id="7" name="Picture 6">
            <a:extLst>
              <a:ext uri="{FF2B5EF4-FFF2-40B4-BE49-F238E27FC236}">
                <a16:creationId xmlns:a16="http://schemas.microsoft.com/office/drawing/2014/main" id="{8EDAADBB-5EB0-3489-22DC-35113DB06AFE}"/>
              </a:ext>
            </a:extLst>
          </p:cNvPr>
          <p:cNvPicPr>
            <a:picLocks noChangeAspect="1"/>
          </p:cNvPicPr>
          <p:nvPr/>
        </p:nvPicPr>
        <p:blipFill>
          <a:blip r:embed="rId3"/>
          <a:stretch>
            <a:fillRect/>
          </a:stretch>
        </p:blipFill>
        <p:spPr>
          <a:xfrm>
            <a:off x="231018" y="871499"/>
            <a:ext cx="3037962" cy="4145280"/>
          </a:xfrm>
          <a:prstGeom prst="rect">
            <a:avLst/>
          </a:prstGeom>
        </p:spPr>
      </p:pic>
    </p:spTree>
    <p:extLst>
      <p:ext uri="{BB962C8B-B14F-4D97-AF65-F5344CB8AC3E}">
        <p14:creationId xmlns:p14="http://schemas.microsoft.com/office/powerpoint/2010/main" val="6699939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73E72-5394-8C2F-4D19-5963B444A1A5}"/>
              </a:ext>
            </a:extLst>
          </p:cNvPr>
          <p:cNvSpPr txBox="1">
            <a:spLocks/>
          </p:cNvSpPr>
          <p:nvPr/>
        </p:nvSpPr>
        <p:spPr>
          <a:xfrm>
            <a:off x="3640074" y="871499"/>
            <a:ext cx="6563798"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b="1" dirty="0">
                <a:solidFill>
                  <a:schemeClr val="tx1"/>
                </a:solidFill>
                <a:latin typeface="Alata"/>
              </a:rPr>
              <a:t>JAUNDICE DISEASE PREDICTION</a:t>
            </a:r>
          </a:p>
        </p:txBody>
      </p:sp>
      <p:sp>
        <p:nvSpPr>
          <p:cNvPr id="3" name="Subtitle 2">
            <a:extLst>
              <a:ext uri="{FF2B5EF4-FFF2-40B4-BE49-F238E27FC236}">
                <a16:creationId xmlns:a16="http://schemas.microsoft.com/office/drawing/2014/main" id="{1398410C-8F28-D8B9-50B5-D171DACEBDEE}"/>
              </a:ext>
            </a:extLst>
          </p:cNvPr>
          <p:cNvSpPr txBox="1">
            <a:spLocks/>
          </p:cNvSpPr>
          <p:nvPr/>
        </p:nvSpPr>
        <p:spPr>
          <a:xfrm>
            <a:off x="3154680" y="1720199"/>
            <a:ext cx="5701284" cy="292038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solidFill>
                  <a:schemeClr val="accent2">
                    <a:lumMod val="10000"/>
                  </a:schemeClr>
                </a:solidFill>
                <a:latin typeface="Montserrat" panose="00000500000000000000" pitchFamily="2" charset="0"/>
              </a:rPr>
              <a:t>Jaundice occurs when rise in level of bilirubin causes the </a:t>
            </a:r>
          </a:p>
          <a:p>
            <a:pPr algn="just"/>
            <a:r>
              <a:rPr lang="en-US" dirty="0">
                <a:solidFill>
                  <a:schemeClr val="accent2">
                    <a:lumMod val="10000"/>
                  </a:schemeClr>
                </a:solidFill>
                <a:latin typeface="Montserrat" panose="00000500000000000000" pitchFamily="2" charset="0"/>
              </a:rPr>
              <a:t>skin, mucus membrane and white part of eyes to appear </a:t>
            </a:r>
          </a:p>
          <a:p>
            <a:pPr algn="just"/>
            <a:r>
              <a:rPr lang="en-US" dirty="0">
                <a:solidFill>
                  <a:schemeClr val="accent2">
                    <a:lumMod val="10000"/>
                  </a:schemeClr>
                </a:solidFill>
                <a:latin typeface="Montserrat" panose="00000500000000000000" pitchFamily="2" charset="0"/>
              </a:rPr>
              <a:t>yellowish. bilirubin is a reddish yellow substance produced </a:t>
            </a:r>
          </a:p>
          <a:p>
            <a:pPr algn="just"/>
            <a:r>
              <a:rPr lang="en-US" dirty="0">
                <a:solidFill>
                  <a:schemeClr val="accent2">
                    <a:lumMod val="10000"/>
                  </a:schemeClr>
                </a:solidFill>
                <a:latin typeface="Montserrat" panose="00000500000000000000" pitchFamily="2" charset="0"/>
              </a:rPr>
              <a:t>when red blood cells break down.it is excreted through </a:t>
            </a:r>
          </a:p>
          <a:p>
            <a:pPr algn="just"/>
            <a:r>
              <a:rPr lang="en-US" dirty="0">
                <a:solidFill>
                  <a:schemeClr val="accent2">
                    <a:lumMod val="10000"/>
                  </a:schemeClr>
                </a:solidFill>
                <a:latin typeface="Montserrat" panose="00000500000000000000" pitchFamily="2" charset="0"/>
              </a:rPr>
              <a:t>liver. The bilirubin level will rise up when abnormally high </a:t>
            </a:r>
          </a:p>
          <a:p>
            <a:pPr algn="just"/>
            <a:r>
              <a:rPr lang="en-US" dirty="0">
                <a:solidFill>
                  <a:schemeClr val="accent2">
                    <a:lumMod val="10000"/>
                  </a:schemeClr>
                </a:solidFill>
                <a:latin typeface="Montserrat" panose="00000500000000000000" pitchFamily="2" charset="0"/>
              </a:rPr>
              <a:t>level of red blood cells breaking down. Any person with liver </a:t>
            </a:r>
          </a:p>
          <a:p>
            <a:pPr algn="just"/>
            <a:r>
              <a:rPr lang="en-US" dirty="0">
                <a:solidFill>
                  <a:schemeClr val="accent2">
                    <a:lumMod val="10000"/>
                  </a:schemeClr>
                </a:solidFill>
                <a:latin typeface="Montserrat" panose="00000500000000000000" pitchFamily="2" charset="0"/>
              </a:rPr>
              <a:t>disease develops jaundice (i.e.) when liver does metabolize </a:t>
            </a:r>
          </a:p>
          <a:p>
            <a:pPr algn="just"/>
            <a:r>
              <a:rPr lang="en-US" dirty="0">
                <a:solidFill>
                  <a:schemeClr val="accent2">
                    <a:lumMod val="10000"/>
                  </a:schemeClr>
                </a:solidFill>
                <a:latin typeface="Montserrat" panose="00000500000000000000" pitchFamily="2" charset="0"/>
              </a:rPr>
              <a:t>bilirubin the way it’s supposed to do, jaundice is developed.</a:t>
            </a:r>
          </a:p>
          <a:p>
            <a:pPr algn="just"/>
            <a:r>
              <a:rPr lang="en-US" dirty="0">
                <a:solidFill>
                  <a:schemeClr val="accent2">
                    <a:lumMod val="10000"/>
                  </a:schemeClr>
                </a:solidFill>
                <a:latin typeface="Montserrat" panose="00000500000000000000" pitchFamily="2" charset="0"/>
              </a:rPr>
              <a:t>Depending on the underlying cause of jaundice, treatment will </a:t>
            </a:r>
          </a:p>
          <a:p>
            <a:pPr algn="just"/>
            <a:r>
              <a:rPr lang="en-US" dirty="0">
                <a:solidFill>
                  <a:schemeClr val="accent2">
                    <a:lumMod val="10000"/>
                  </a:schemeClr>
                </a:solidFill>
                <a:latin typeface="Montserrat" panose="00000500000000000000" pitchFamily="2" charset="0"/>
              </a:rPr>
              <a:t>be provided. If it is caused by viral hepatitis, it will recover on </a:t>
            </a:r>
          </a:p>
          <a:p>
            <a:pPr algn="just"/>
            <a:r>
              <a:rPr lang="en-US" dirty="0">
                <a:solidFill>
                  <a:schemeClr val="accent2">
                    <a:lumMod val="10000"/>
                  </a:schemeClr>
                </a:solidFill>
                <a:latin typeface="Montserrat" panose="00000500000000000000" pitchFamily="2" charset="0"/>
              </a:rPr>
              <a:t>its own. If the cause is because of other infections, diagnosing </a:t>
            </a:r>
          </a:p>
          <a:p>
            <a:pPr algn="just"/>
            <a:r>
              <a:rPr lang="en-US" dirty="0">
                <a:solidFill>
                  <a:schemeClr val="accent2">
                    <a:lumMod val="10000"/>
                  </a:schemeClr>
                </a:solidFill>
                <a:latin typeface="Montserrat" panose="00000500000000000000" pitchFamily="2" charset="0"/>
              </a:rPr>
              <a:t>will be the appropriate treatment.</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3ECC1CBF-4979-7796-516B-0AD4A96C7416}"/>
              </a:ext>
            </a:extLst>
          </p:cNvPr>
          <p:cNvPicPr>
            <a:picLocks noChangeAspect="1"/>
          </p:cNvPicPr>
          <p:nvPr/>
        </p:nvPicPr>
        <p:blipFill>
          <a:blip r:embed="rId2"/>
          <a:stretch>
            <a:fillRect/>
          </a:stretch>
        </p:blipFill>
        <p:spPr>
          <a:xfrm>
            <a:off x="2688021" y="1474104"/>
            <a:ext cx="6114603" cy="146660"/>
          </a:xfrm>
          <a:prstGeom prst="rect">
            <a:avLst/>
          </a:prstGeom>
        </p:spPr>
      </p:pic>
      <p:pic>
        <p:nvPicPr>
          <p:cNvPr id="11" name="Picture 10">
            <a:extLst>
              <a:ext uri="{FF2B5EF4-FFF2-40B4-BE49-F238E27FC236}">
                <a16:creationId xmlns:a16="http://schemas.microsoft.com/office/drawing/2014/main" id="{550A69E9-9DA3-63F1-5CC0-EA922A5D1C80}"/>
              </a:ext>
            </a:extLst>
          </p:cNvPr>
          <p:cNvPicPr>
            <a:picLocks noChangeAspect="1"/>
          </p:cNvPicPr>
          <p:nvPr/>
        </p:nvPicPr>
        <p:blipFill>
          <a:blip r:embed="rId3"/>
          <a:stretch>
            <a:fillRect/>
          </a:stretch>
        </p:blipFill>
        <p:spPr>
          <a:xfrm>
            <a:off x="558811" y="909816"/>
            <a:ext cx="2393623" cy="4133087"/>
          </a:xfrm>
          <a:prstGeom prst="rect">
            <a:avLst/>
          </a:prstGeom>
        </p:spPr>
      </p:pic>
    </p:spTree>
    <p:extLst>
      <p:ext uri="{BB962C8B-B14F-4D97-AF65-F5344CB8AC3E}">
        <p14:creationId xmlns:p14="http://schemas.microsoft.com/office/powerpoint/2010/main" val="4197650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6B5E2-EE1F-AFE5-9386-5B464251E327}"/>
              </a:ext>
            </a:extLst>
          </p:cNvPr>
          <p:cNvSpPr txBox="1">
            <a:spLocks/>
          </p:cNvSpPr>
          <p:nvPr/>
        </p:nvSpPr>
        <p:spPr>
          <a:xfrm>
            <a:off x="3876294" y="871499"/>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HEPATITIS C DISEASE PREDICTION</a:t>
            </a:r>
          </a:p>
        </p:txBody>
      </p:sp>
      <p:sp>
        <p:nvSpPr>
          <p:cNvPr id="3" name="Subtitle 2">
            <a:extLst>
              <a:ext uri="{FF2B5EF4-FFF2-40B4-BE49-F238E27FC236}">
                <a16:creationId xmlns:a16="http://schemas.microsoft.com/office/drawing/2014/main" id="{52D3A58E-6B7E-7715-1FDE-9150E6636372}"/>
              </a:ext>
            </a:extLst>
          </p:cNvPr>
          <p:cNvSpPr txBox="1">
            <a:spLocks/>
          </p:cNvSpPr>
          <p:nvPr/>
        </p:nvSpPr>
        <p:spPr>
          <a:xfrm>
            <a:off x="3505200" y="1514084"/>
            <a:ext cx="5426964"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latin typeface="Montserrat" panose="00000500000000000000" pitchFamily="2" charset="0"/>
              </a:rPr>
              <a:t>The proper prognosis of treatment response is crucial in any medical therapy to reduce the effects of the disease and of the medication as well. The mortality rate due to hepatitis c virus (HCV) is high in India as well as all over the world. The virus of this disease can spread from one infected person to another healthy human being. This disease has already infected almost 17 million people in all over the world and the numbers are getting increased day by day [2-6]. The virus of hepatitis c needs to be treated as early as possible to control and reduce the effects of the disease. A proper and complete medical therapy is needed in order to bring down the effects of this disease.</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D426BBF7-1A35-13BD-5DB6-44E615286828}"/>
              </a:ext>
            </a:extLst>
          </p:cNvPr>
          <p:cNvPicPr>
            <a:picLocks noChangeAspect="1"/>
          </p:cNvPicPr>
          <p:nvPr/>
        </p:nvPicPr>
        <p:blipFill>
          <a:blip r:embed="rId2"/>
          <a:stretch>
            <a:fillRect/>
          </a:stretch>
        </p:blipFill>
        <p:spPr>
          <a:xfrm>
            <a:off x="3284220" y="1375762"/>
            <a:ext cx="5766973" cy="138322"/>
          </a:xfrm>
          <a:prstGeom prst="rect">
            <a:avLst/>
          </a:prstGeom>
        </p:spPr>
      </p:pic>
      <p:pic>
        <p:nvPicPr>
          <p:cNvPr id="7" name="Picture 6">
            <a:extLst>
              <a:ext uri="{FF2B5EF4-FFF2-40B4-BE49-F238E27FC236}">
                <a16:creationId xmlns:a16="http://schemas.microsoft.com/office/drawing/2014/main" id="{FA240B01-CA96-9412-CC0F-6D8F3210DE63}"/>
              </a:ext>
            </a:extLst>
          </p:cNvPr>
          <p:cNvPicPr>
            <a:picLocks noChangeAspect="1"/>
          </p:cNvPicPr>
          <p:nvPr/>
        </p:nvPicPr>
        <p:blipFill>
          <a:blip r:embed="rId3"/>
          <a:stretch>
            <a:fillRect/>
          </a:stretch>
        </p:blipFill>
        <p:spPr>
          <a:xfrm>
            <a:off x="341376" y="1295849"/>
            <a:ext cx="2823815" cy="3615690"/>
          </a:xfrm>
          <a:prstGeom prst="rect">
            <a:avLst/>
          </a:prstGeom>
        </p:spPr>
      </p:pic>
    </p:spTree>
    <p:extLst>
      <p:ext uri="{BB962C8B-B14F-4D97-AF65-F5344CB8AC3E}">
        <p14:creationId xmlns:p14="http://schemas.microsoft.com/office/powerpoint/2010/main" val="31156459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6D191-BCCB-0719-A36B-8CB4DFF9A07B}"/>
              </a:ext>
            </a:extLst>
          </p:cNvPr>
          <p:cNvSpPr>
            <a:spLocks noGrp="1"/>
          </p:cNvSpPr>
          <p:nvPr>
            <p:ph type="title"/>
          </p:nvPr>
        </p:nvSpPr>
        <p:spPr>
          <a:xfrm>
            <a:off x="370885" y="825666"/>
            <a:ext cx="3927317" cy="848700"/>
          </a:xfrm>
        </p:spPr>
        <p:txBody>
          <a:bodyPr/>
          <a:lstStyle/>
          <a:p>
            <a:r>
              <a:rPr lang="en-IN" dirty="0"/>
              <a:t>PROJECT REQUIREMENTS</a:t>
            </a:r>
          </a:p>
        </p:txBody>
      </p:sp>
      <p:sp>
        <p:nvSpPr>
          <p:cNvPr id="3" name="Subtitle 2">
            <a:extLst>
              <a:ext uri="{FF2B5EF4-FFF2-40B4-BE49-F238E27FC236}">
                <a16:creationId xmlns:a16="http://schemas.microsoft.com/office/drawing/2014/main" id="{5B855D88-3683-29B3-E3EF-F6F4ACF0FF68}"/>
              </a:ext>
            </a:extLst>
          </p:cNvPr>
          <p:cNvSpPr>
            <a:spLocks noGrp="1"/>
          </p:cNvSpPr>
          <p:nvPr>
            <p:ph type="subTitle" idx="1"/>
          </p:nvPr>
        </p:nvSpPr>
        <p:spPr>
          <a:xfrm>
            <a:off x="54669" y="1860925"/>
            <a:ext cx="5870643" cy="2903768"/>
          </a:xfrm>
        </p:spPr>
        <p:txBody>
          <a:bodyPr/>
          <a:lstStyle/>
          <a:p>
            <a:r>
              <a:rPr lang="en-IN" sz="1600" dirty="0"/>
              <a:t>Software USED :  Python interpreter , </a:t>
            </a:r>
            <a:r>
              <a:rPr lang="en-IN" sz="1600" dirty="0" err="1"/>
              <a:t>jupyter</a:t>
            </a:r>
            <a:r>
              <a:rPr lang="en-IN" sz="1600" dirty="0"/>
              <a:t> 			  notebook, Vs code , Any browser</a:t>
            </a:r>
          </a:p>
          <a:p>
            <a:endParaRPr lang="en-IN" sz="1600" dirty="0"/>
          </a:p>
          <a:p>
            <a:r>
              <a:rPr lang="en-IN" sz="1600" dirty="0"/>
              <a:t>Front-end USED : </a:t>
            </a:r>
            <a:r>
              <a:rPr lang="en-IN" sz="1600" dirty="0" err="1"/>
              <a:t>streamlit</a:t>
            </a:r>
            <a:r>
              <a:rPr lang="en-IN" sz="1600" dirty="0"/>
              <a:t> python library</a:t>
            </a:r>
          </a:p>
          <a:p>
            <a:r>
              <a:rPr lang="en-IN" sz="1600" dirty="0"/>
              <a:t>Back-end USED : Python , NumPy ,Pandas, </a:t>
            </a:r>
          </a:p>
          <a:p>
            <a:r>
              <a:rPr lang="en-IN" sz="1600" dirty="0"/>
              <a:t>			Scikit-Learn,</a:t>
            </a:r>
          </a:p>
          <a:p>
            <a:r>
              <a:rPr lang="en-IN" sz="1600" dirty="0"/>
              <a:t>Database USED :  sqlite3</a:t>
            </a:r>
          </a:p>
          <a:p>
            <a:endParaRPr lang="en-IN" dirty="0"/>
          </a:p>
          <a:p>
            <a:endParaRPr lang="en-IN" dirty="0"/>
          </a:p>
        </p:txBody>
      </p:sp>
      <p:cxnSp>
        <p:nvCxnSpPr>
          <p:cNvPr id="153" name="Straight Connector 152">
            <a:extLst>
              <a:ext uri="{FF2B5EF4-FFF2-40B4-BE49-F238E27FC236}">
                <a16:creationId xmlns:a16="http://schemas.microsoft.com/office/drawing/2014/main" id="{603614D4-BA60-C1DE-019E-01BA90422FFB}"/>
              </a:ext>
            </a:extLst>
          </p:cNvPr>
          <p:cNvCxnSpPr>
            <a:cxnSpLocks/>
          </p:cNvCxnSpPr>
          <p:nvPr/>
        </p:nvCxnSpPr>
        <p:spPr>
          <a:xfrm>
            <a:off x="370885" y="1674366"/>
            <a:ext cx="4859483" cy="0"/>
          </a:xfrm>
          <a:prstGeom prst="line">
            <a:avLst/>
          </a:prstGeom>
        </p:spPr>
        <p:style>
          <a:lnRef idx="2">
            <a:schemeClr val="dk1"/>
          </a:lnRef>
          <a:fillRef idx="0">
            <a:schemeClr val="dk1"/>
          </a:fillRef>
          <a:effectRef idx="1">
            <a:schemeClr val="dk1"/>
          </a:effectRef>
          <a:fontRef idx="minor">
            <a:schemeClr val="tx1"/>
          </a:fontRef>
        </p:style>
      </p:cxnSp>
      <p:pic>
        <p:nvPicPr>
          <p:cNvPr id="102" name="Picture 101">
            <a:extLst>
              <a:ext uri="{FF2B5EF4-FFF2-40B4-BE49-F238E27FC236}">
                <a16:creationId xmlns:a16="http://schemas.microsoft.com/office/drawing/2014/main" id="{6E2BD4CE-A58E-2580-7768-7EB7720B0A35}"/>
              </a:ext>
            </a:extLst>
          </p:cNvPr>
          <p:cNvPicPr>
            <a:picLocks noChangeAspect="1"/>
          </p:cNvPicPr>
          <p:nvPr/>
        </p:nvPicPr>
        <p:blipFill>
          <a:blip r:embed="rId2"/>
          <a:stretch>
            <a:fillRect/>
          </a:stretch>
        </p:blipFill>
        <p:spPr>
          <a:xfrm>
            <a:off x="5436066" y="1250016"/>
            <a:ext cx="3541970" cy="3392221"/>
          </a:xfrm>
          <a:prstGeom prst="rect">
            <a:avLst/>
          </a:prstGeom>
        </p:spPr>
      </p:pic>
    </p:spTree>
    <p:extLst>
      <p:ext uri="{BB962C8B-B14F-4D97-AF65-F5344CB8AC3E}">
        <p14:creationId xmlns:p14="http://schemas.microsoft.com/office/powerpoint/2010/main" val="135264650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6" name="Google Shape;2346;p89"/>
          <p:cNvSpPr txBox="1">
            <a:spLocks noGrp="1"/>
          </p:cNvSpPr>
          <p:nvPr>
            <p:ph type="title" idx="4"/>
          </p:nvPr>
        </p:nvSpPr>
        <p:spPr>
          <a:xfrm>
            <a:off x="714300" y="566166"/>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OUR TEAM</a:t>
            </a:r>
            <a:endParaRPr sz="3600" dirty="0"/>
          </a:p>
        </p:txBody>
      </p:sp>
      <p:grpSp>
        <p:nvGrpSpPr>
          <p:cNvPr id="17" name="Google Shape;2359;p91">
            <a:extLst>
              <a:ext uri="{FF2B5EF4-FFF2-40B4-BE49-F238E27FC236}">
                <a16:creationId xmlns:a16="http://schemas.microsoft.com/office/drawing/2014/main" id="{73981647-C72D-D2A9-1BBF-64A17287FA01}"/>
              </a:ext>
            </a:extLst>
          </p:cNvPr>
          <p:cNvGrpSpPr/>
          <p:nvPr/>
        </p:nvGrpSpPr>
        <p:grpSpPr>
          <a:xfrm>
            <a:off x="3520849" y="3337008"/>
            <a:ext cx="2605216" cy="1198381"/>
            <a:chOff x="-4588775" y="152400"/>
            <a:chExt cx="3095787" cy="1384446"/>
          </a:xfrm>
        </p:grpSpPr>
        <p:sp>
          <p:nvSpPr>
            <p:cNvPr id="18" name="Google Shape;2360;p91">
              <a:extLst>
                <a:ext uri="{FF2B5EF4-FFF2-40B4-BE49-F238E27FC236}">
                  <a16:creationId xmlns:a16="http://schemas.microsoft.com/office/drawing/2014/main" id="{18EF4C71-E4AC-3898-605B-14437A62EA87}"/>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361;p91">
              <a:extLst>
                <a:ext uri="{FF2B5EF4-FFF2-40B4-BE49-F238E27FC236}">
                  <a16:creationId xmlns:a16="http://schemas.microsoft.com/office/drawing/2014/main" id="{116FFEE0-EC53-EA14-922F-7652DDBA334F}"/>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362;p91">
              <a:extLst>
                <a:ext uri="{FF2B5EF4-FFF2-40B4-BE49-F238E27FC236}">
                  <a16:creationId xmlns:a16="http://schemas.microsoft.com/office/drawing/2014/main" id="{760B781B-9834-031D-761E-12F0EC9B12B3}"/>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363;p91">
              <a:extLst>
                <a:ext uri="{FF2B5EF4-FFF2-40B4-BE49-F238E27FC236}">
                  <a16:creationId xmlns:a16="http://schemas.microsoft.com/office/drawing/2014/main" id="{731A7ACA-7CF7-4E77-4897-B3F5954A815F}"/>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64;p91">
              <a:extLst>
                <a:ext uri="{FF2B5EF4-FFF2-40B4-BE49-F238E27FC236}">
                  <a16:creationId xmlns:a16="http://schemas.microsoft.com/office/drawing/2014/main" id="{94357445-495E-B9C0-EB5E-FD058625E5FC}"/>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65;p91">
            <a:extLst>
              <a:ext uri="{FF2B5EF4-FFF2-40B4-BE49-F238E27FC236}">
                <a16:creationId xmlns:a16="http://schemas.microsoft.com/office/drawing/2014/main" id="{C9CA2416-C842-22D3-CD5F-7BD02C21D8FD}"/>
              </a:ext>
            </a:extLst>
          </p:cNvPr>
          <p:cNvGrpSpPr/>
          <p:nvPr/>
        </p:nvGrpSpPr>
        <p:grpSpPr>
          <a:xfrm>
            <a:off x="3520849" y="1554533"/>
            <a:ext cx="2605216" cy="1198381"/>
            <a:chOff x="-4588775" y="152400"/>
            <a:chExt cx="3095787" cy="1384446"/>
          </a:xfrm>
        </p:grpSpPr>
        <p:sp>
          <p:nvSpPr>
            <p:cNvPr id="24" name="Google Shape;2366;p91">
              <a:extLst>
                <a:ext uri="{FF2B5EF4-FFF2-40B4-BE49-F238E27FC236}">
                  <a16:creationId xmlns:a16="http://schemas.microsoft.com/office/drawing/2014/main" id="{CB0BB9D9-61BB-8438-E7E9-1510B62540F5}"/>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67;p91">
              <a:extLst>
                <a:ext uri="{FF2B5EF4-FFF2-40B4-BE49-F238E27FC236}">
                  <a16:creationId xmlns:a16="http://schemas.microsoft.com/office/drawing/2014/main" id="{7891181C-05DF-31A0-6202-B03167DF7F4B}"/>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68;p91">
              <a:extLst>
                <a:ext uri="{FF2B5EF4-FFF2-40B4-BE49-F238E27FC236}">
                  <a16:creationId xmlns:a16="http://schemas.microsoft.com/office/drawing/2014/main" id="{0D83961E-751B-1B5E-F24F-BC3768E9A03D}"/>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69;p91">
              <a:extLst>
                <a:ext uri="{FF2B5EF4-FFF2-40B4-BE49-F238E27FC236}">
                  <a16:creationId xmlns:a16="http://schemas.microsoft.com/office/drawing/2014/main" id="{3F4E18FF-BC3F-9DE6-7F2C-4B4749EDA51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70;p91">
              <a:extLst>
                <a:ext uri="{FF2B5EF4-FFF2-40B4-BE49-F238E27FC236}">
                  <a16:creationId xmlns:a16="http://schemas.microsoft.com/office/drawing/2014/main" id="{93FB9876-17A0-2189-40C8-7C22F59F5F65}"/>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371;p91">
            <a:extLst>
              <a:ext uri="{FF2B5EF4-FFF2-40B4-BE49-F238E27FC236}">
                <a16:creationId xmlns:a16="http://schemas.microsoft.com/office/drawing/2014/main" id="{CCF16E3D-A856-13F2-8883-955F78C531A8}"/>
              </a:ext>
            </a:extLst>
          </p:cNvPr>
          <p:cNvGrpSpPr/>
          <p:nvPr/>
        </p:nvGrpSpPr>
        <p:grpSpPr>
          <a:xfrm>
            <a:off x="459487" y="3378953"/>
            <a:ext cx="2605216" cy="1198381"/>
            <a:chOff x="-4588775" y="152400"/>
            <a:chExt cx="3095787" cy="1384446"/>
          </a:xfrm>
        </p:grpSpPr>
        <p:sp>
          <p:nvSpPr>
            <p:cNvPr id="30" name="Google Shape;2372;p91">
              <a:extLst>
                <a:ext uri="{FF2B5EF4-FFF2-40B4-BE49-F238E27FC236}">
                  <a16:creationId xmlns:a16="http://schemas.microsoft.com/office/drawing/2014/main" id="{D4B7525E-CE6B-67F9-5EDC-05106B9D7D1A}"/>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73;p91">
              <a:extLst>
                <a:ext uri="{FF2B5EF4-FFF2-40B4-BE49-F238E27FC236}">
                  <a16:creationId xmlns:a16="http://schemas.microsoft.com/office/drawing/2014/main" id="{483AD447-497E-165D-37EA-C509A9E12DCC}"/>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74;p91">
              <a:extLst>
                <a:ext uri="{FF2B5EF4-FFF2-40B4-BE49-F238E27FC236}">
                  <a16:creationId xmlns:a16="http://schemas.microsoft.com/office/drawing/2014/main" id="{300D8630-D09A-ED6C-82EB-21BAD92A938B}"/>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75;p91">
              <a:extLst>
                <a:ext uri="{FF2B5EF4-FFF2-40B4-BE49-F238E27FC236}">
                  <a16:creationId xmlns:a16="http://schemas.microsoft.com/office/drawing/2014/main" id="{C19FEFAC-9735-E63B-DA71-8E5357E1D63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376;p91">
              <a:extLst>
                <a:ext uri="{FF2B5EF4-FFF2-40B4-BE49-F238E27FC236}">
                  <a16:creationId xmlns:a16="http://schemas.microsoft.com/office/drawing/2014/main" id="{7805FF89-9158-E41A-28E9-266B8940D930}"/>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2377;p91">
            <a:extLst>
              <a:ext uri="{FF2B5EF4-FFF2-40B4-BE49-F238E27FC236}">
                <a16:creationId xmlns:a16="http://schemas.microsoft.com/office/drawing/2014/main" id="{C0BBA1B0-E699-1465-894F-4B8C863681C8}"/>
              </a:ext>
            </a:extLst>
          </p:cNvPr>
          <p:cNvGrpSpPr/>
          <p:nvPr/>
        </p:nvGrpSpPr>
        <p:grpSpPr>
          <a:xfrm>
            <a:off x="459487" y="1596478"/>
            <a:ext cx="2605216" cy="1198381"/>
            <a:chOff x="-4588775" y="152400"/>
            <a:chExt cx="3095787" cy="1384446"/>
          </a:xfrm>
        </p:grpSpPr>
        <p:sp>
          <p:nvSpPr>
            <p:cNvPr id="36" name="Google Shape;2378;p91">
              <a:extLst>
                <a:ext uri="{FF2B5EF4-FFF2-40B4-BE49-F238E27FC236}">
                  <a16:creationId xmlns:a16="http://schemas.microsoft.com/office/drawing/2014/main" id="{0F5482E4-3337-12C1-DEE7-BABD65FE8E0A}"/>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379;p91">
              <a:extLst>
                <a:ext uri="{FF2B5EF4-FFF2-40B4-BE49-F238E27FC236}">
                  <a16:creationId xmlns:a16="http://schemas.microsoft.com/office/drawing/2014/main" id="{E269D877-97BE-50C4-EB56-C41D85BF30D0}"/>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380;p91">
              <a:extLst>
                <a:ext uri="{FF2B5EF4-FFF2-40B4-BE49-F238E27FC236}">
                  <a16:creationId xmlns:a16="http://schemas.microsoft.com/office/drawing/2014/main" id="{1F3C6713-3DEE-4FC5-A2D4-C090D78F6DCB}"/>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381;p91">
              <a:extLst>
                <a:ext uri="{FF2B5EF4-FFF2-40B4-BE49-F238E27FC236}">
                  <a16:creationId xmlns:a16="http://schemas.microsoft.com/office/drawing/2014/main" id="{C6326D3D-988F-8D97-7F35-896E96DBE9E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382;p91">
              <a:extLst>
                <a:ext uri="{FF2B5EF4-FFF2-40B4-BE49-F238E27FC236}">
                  <a16:creationId xmlns:a16="http://schemas.microsoft.com/office/drawing/2014/main" id="{0A28A6E6-D406-9480-E04D-2098D5EB5B10}"/>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2385;p91">
            <a:extLst>
              <a:ext uri="{FF2B5EF4-FFF2-40B4-BE49-F238E27FC236}">
                <a16:creationId xmlns:a16="http://schemas.microsoft.com/office/drawing/2014/main" id="{AFF101AA-E632-B1E0-BEE6-7233829FA2B8}"/>
              </a:ext>
            </a:extLst>
          </p:cNvPr>
          <p:cNvSpPr txBox="1">
            <a:spLocks noGrp="1"/>
          </p:cNvSpPr>
          <p:nvPr>
            <p:ph type="subTitle" idx="1"/>
          </p:nvPr>
        </p:nvSpPr>
        <p:spPr>
          <a:xfrm>
            <a:off x="652110" y="1818407"/>
            <a:ext cx="2003043" cy="86864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b="0" i="0" dirty="0">
                <a:solidFill>
                  <a:schemeClr val="tx1"/>
                </a:solidFill>
                <a:effectLst/>
                <a:latin typeface="Source Sans Pro" panose="020B0503030403020204" pitchFamily="34" charset="0"/>
              </a:rPr>
              <a:t>MANJREKAR SOHAM SHRIKANT</a:t>
            </a:r>
            <a:endParaRPr dirty="0">
              <a:solidFill>
                <a:schemeClr val="tx1"/>
              </a:solidFill>
            </a:endParaRPr>
          </a:p>
        </p:txBody>
      </p:sp>
      <p:sp>
        <p:nvSpPr>
          <p:cNvPr id="47" name="Google Shape;2389;p91">
            <a:extLst>
              <a:ext uri="{FF2B5EF4-FFF2-40B4-BE49-F238E27FC236}">
                <a16:creationId xmlns:a16="http://schemas.microsoft.com/office/drawing/2014/main" id="{56B9980F-126F-3165-7A91-FB6AB8E8C33A}"/>
              </a:ext>
            </a:extLst>
          </p:cNvPr>
          <p:cNvSpPr txBox="1">
            <a:spLocks/>
          </p:cNvSpPr>
          <p:nvPr/>
        </p:nvSpPr>
        <p:spPr>
          <a:xfrm>
            <a:off x="3800602" y="1744004"/>
            <a:ext cx="1915925" cy="65959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IN" b="0" i="0" dirty="0">
                <a:solidFill>
                  <a:schemeClr val="tx1"/>
                </a:solidFill>
                <a:effectLst/>
                <a:latin typeface="Source Sans Pro" panose="020B0503030403020204" pitchFamily="34" charset="0"/>
              </a:rPr>
              <a:t>KHAN MOHAMMED DANISH NISAR AHMED</a:t>
            </a:r>
            <a:endParaRPr lang="en-US" dirty="0">
              <a:solidFill>
                <a:schemeClr val="tx1"/>
              </a:solidFill>
            </a:endParaRPr>
          </a:p>
        </p:txBody>
      </p:sp>
      <p:sp>
        <p:nvSpPr>
          <p:cNvPr id="49" name="Google Shape;2391;p91">
            <a:extLst>
              <a:ext uri="{FF2B5EF4-FFF2-40B4-BE49-F238E27FC236}">
                <a16:creationId xmlns:a16="http://schemas.microsoft.com/office/drawing/2014/main" id="{954D721A-5FF1-6718-C783-42EC903F074E}"/>
              </a:ext>
            </a:extLst>
          </p:cNvPr>
          <p:cNvSpPr txBox="1">
            <a:spLocks/>
          </p:cNvSpPr>
          <p:nvPr/>
        </p:nvSpPr>
        <p:spPr>
          <a:xfrm>
            <a:off x="3800602" y="3516187"/>
            <a:ext cx="1915925" cy="60168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IN" b="0" i="0" dirty="0">
                <a:solidFill>
                  <a:schemeClr val="tx1"/>
                </a:solidFill>
                <a:effectLst/>
                <a:latin typeface="Source Sans Pro" panose="020B0503030403020204" pitchFamily="34" charset="0"/>
              </a:rPr>
              <a:t>JAMADAR DANISH RASHID</a:t>
            </a:r>
            <a:endParaRPr lang="en-US" dirty="0">
              <a:solidFill>
                <a:schemeClr val="tx1"/>
              </a:solidFill>
            </a:endParaRPr>
          </a:p>
        </p:txBody>
      </p:sp>
      <p:sp>
        <p:nvSpPr>
          <p:cNvPr id="50" name="Google Shape;2385;p91">
            <a:extLst>
              <a:ext uri="{FF2B5EF4-FFF2-40B4-BE49-F238E27FC236}">
                <a16:creationId xmlns:a16="http://schemas.microsoft.com/office/drawing/2014/main" id="{E7561A0C-E2A5-7042-933E-BDF0D62F8DA5}"/>
              </a:ext>
            </a:extLst>
          </p:cNvPr>
          <p:cNvSpPr txBox="1">
            <a:spLocks/>
          </p:cNvSpPr>
          <p:nvPr/>
        </p:nvSpPr>
        <p:spPr>
          <a:xfrm>
            <a:off x="714300" y="3662516"/>
            <a:ext cx="2133991" cy="9006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2pPr>
            <a:lvl3pPr marL="1371600" marR="0" lvl="2"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3pPr>
            <a:lvl4pPr marL="1828800" marR="0" lvl="3"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4pPr>
            <a:lvl5pPr marL="2286000" marR="0" lvl="4"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5pPr>
            <a:lvl6pPr marL="2743200" marR="0" lvl="5"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6pPr>
            <a:lvl7pPr marL="3200400" marR="0" lvl="6"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7pPr>
            <a:lvl8pPr marL="3657600" marR="0" lvl="7"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8pPr>
            <a:lvl9pPr marL="4114800" marR="0" lvl="8"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9pPr>
          </a:lstStyle>
          <a:p>
            <a:pPr marL="0" indent="0">
              <a:spcAft>
                <a:spcPts val="1200"/>
              </a:spcAft>
            </a:pPr>
            <a:r>
              <a:rPr lang="en-IN" dirty="0">
                <a:solidFill>
                  <a:schemeClr val="tx1"/>
                </a:solidFill>
              </a:rPr>
              <a:t>KHAN MUZAFFAR MOHAMMAD SOAIB</a:t>
            </a:r>
          </a:p>
        </p:txBody>
      </p:sp>
      <p:cxnSp>
        <p:nvCxnSpPr>
          <p:cNvPr id="54" name="Straight Connector 53">
            <a:extLst>
              <a:ext uri="{FF2B5EF4-FFF2-40B4-BE49-F238E27FC236}">
                <a16:creationId xmlns:a16="http://schemas.microsoft.com/office/drawing/2014/main" id="{CED8DA5E-C6DA-3F42-5F2F-2E31A04F8DC4}"/>
              </a:ext>
            </a:extLst>
          </p:cNvPr>
          <p:cNvCxnSpPr>
            <a:cxnSpLocks/>
          </p:cNvCxnSpPr>
          <p:nvPr/>
        </p:nvCxnSpPr>
        <p:spPr>
          <a:xfrm>
            <a:off x="714300" y="1238139"/>
            <a:ext cx="5065181" cy="0"/>
          </a:xfrm>
          <a:prstGeom prst="line">
            <a:avLst/>
          </a:prstGeom>
        </p:spPr>
        <p:style>
          <a:lnRef idx="2">
            <a:schemeClr val="dk1"/>
          </a:lnRef>
          <a:fillRef idx="0">
            <a:schemeClr val="dk1"/>
          </a:fillRef>
          <a:effectRef idx="1">
            <a:schemeClr val="dk1"/>
          </a:effectRef>
          <a:fontRef idx="minor">
            <a:schemeClr val="tx1"/>
          </a:fontRef>
        </p:style>
      </p:cxnSp>
      <p:pic>
        <p:nvPicPr>
          <p:cNvPr id="41" name="Picture 40">
            <a:extLst>
              <a:ext uri="{FF2B5EF4-FFF2-40B4-BE49-F238E27FC236}">
                <a16:creationId xmlns:a16="http://schemas.microsoft.com/office/drawing/2014/main" id="{D9EE214F-8B3D-3A9F-9A43-4FF22474E3F3}"/>
              </a:ext>
            </a:extLst>
          </p:cNvPr>
          <p:cNvPicPr>
            <a:picLocks noChangeAspect="1"/>
          </p:cNvPicPr>
          <p:nvPr/>
        </p:nvPicPr>
        <p:blipFill>
          <a:blip r:embed="rId3"/>
          <a:stretch>
            <a:fillRect/>
          </a:stretch>
        </p:blipFill>
        <p:spPr>
          <a:xfrm>
            <a:off x="6169899" y="1251382"/>
            <a:ext cx="2915378" cy="33259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46"/>
                                        </p:tgtEl>
                                        <p:attrNameLst>
                                          <p:attrName>style.visibility</p:attrName>
                                        </p:attrNameLst>
                                      </p:cBhvr>
                                      <p:to>
                                        <p:strVal val="visible"/>
                                      </p:to>
                                    </p:set>
                                    <p:anim calcmode="lin" valueType="num">
                                      <p:cBhvr additive="base">
                                        <p:cTn id="7" dur="500" fill="hold"/>
                                        <p:tgtEl>
                                          <p:spTgt spid="2346"/>
                                        </p:tgtEl>
                                        <p:attrNameLst>
                                          <p:attrName>ppt_x</p:attrName>
                                        </p:attrNameLst>
                                      </p:cBhvr>
                                      <p:tavLst>
                                        <p:tav tm="0">
                                          <p:val>
                                            <p:strVal val="#ppt_x"/>
                                          </p:val>
                                        </p:tav>
                                        <p:tav tm="100000">
                                          <p:val>
                                            <p:strVal val="#ppt_x"/>
                                          </p:val>
                                        </p:tav>
                                      </p:tavLst>
                                    </p:anim>
                                    <p:anim calcmode="lin" valueType="num">
                                      <p:cBhvr additive="base">
                                        <p:cTn id="8" dur="500" fill="hold"/>
                                        <p:tgtEl>
                                          <p:spTgt spid="234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4"/>
                                        </p:tgtEl>
                                        <p:attrNameLst>
                                          <p:attrName>style.visibility</p:attrName>
                                        </p:attrNameLst>
                                      </p:cBhvr>
                                      <p:to>
                                        <p:strVal val="visible"/>
                                      </p:to>
                                    </p:set>
                                    <p:anim calcmode="lin" valueType="num">
                                      <p:cBhvr additive="base">
                                        <p:cTn id="13" dur="500" fill="hold"/>
                                        <p:tgtEl>
                                          <p:spTgt spid="54"/>
                                        </p:tgtEl>
                                        <p:attrNameLst>
                                          <p:attrName>ppt_x</p:attrName>
                                        </p:attrNameLst>
                                      </p:cBhvr>
                                      <p:tavLst>
                                        <p:tav tm="0">
                                          <p:val>
                                            <p:strVal val="#ppt_x"/>
                                          </p:val>
                                        </p:tav>
                                        <p:tav tm="100000">
                                          <p:val>
                                            <p:strVal val="#ppt_x"/>
                                          </p:val>
                                        </p:tav>
                                      </p:tavLst>
                                    </p:anim>
                                    <p:anim calcmode="lin" valueType="num">
                                      <p:cBhvr additive="base">
                                        <p:cTn id="14"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fill="hold"/>
                                        <p:tgtEl>
                                          <p:spTgt spid="35"/>
                                        </p:tgtEl>
                                        <p:attrNameLst>
                                          <p:attrName>ppt_x</p:attrName>
                                        </p:attrNameLst>
                                      </p:cBhvr>
                                      <p:tavLst>
                                        <p:tav tm="0">
                                          <p:val>
                                            <p:strVal val="#ppt_x"/>
                                          </p:val>
                                        </p:tav>
                                        <p:tav tm="100000">
                                          <p:val>
                                            <p:strVal val="#ppt_x"/>
                                          </p:val>
                                        </p:tav>
                                      </p:tavLst>
                                    </p:anim>
                                    <p:anim calcmode="lin" valueType="num">
                                      <p:cBhvr additive="base">
                                        <p:cTn id="20" dur="500" fill="hold"/>
                                        <p:tgtEl>
                                          <p:spTgt spid="3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3">
                                            <p:txEl>
                                              <p:pRg st="0" end="0"/>
                                            </p:txEl>
                                          </p:spTgt>
                                        </p:tgtEl>
                                        <p:attrNameLst>
                                          <p:attrName>style.visibility</p:attrName>
                                        </p:attrNameLst>
                                      </p:cBhvr>
                                      <p:to>
                                        <p:strVal val="visible"/>
                                      </p:to>
                                    </p:set>
                                    <p:anim calcmode="lin" valueType="num">
                                      <p:cBhvr additive="base">
                                        <p:cTn id="23"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500" fill="hold"/>
                                        <p:tgtEl>
                                          <p:spTgt spid="23"/>
                                        </p:tgtEl>
                                        <p:attrNameLst>
                                          <p:attrName>ppt_x</p:attrName>
                                        </p:attrNameLst>
                                      </p:cBhvr>
                                      <p:tavLst>
                                        <p:tav tm="0">
                                          <p:val>
                                            <p:strVal val="#ppt_x"/>
                                          </p:val>
                                        </p:tav>
                                        <p:tav tm="100000">
                                          <p:val>
                                            <p:strVal val="#ppt_x"/>
                                          </p:val>
                                        </p:tav>
                                      </p:tavLst>
                                    </p:anim>
                                    <p:anim calcmode="lin" valueType="num">
                                      <p:cBhvr additive="base">
                                        <p:cTn id="30" dur="500" fill="hold"/>
                                        <p:tgtEl>
                                          <p:spTgt spid="23"/>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47"/>
                                        </p:tgtEl>
                                        <p:attrNameLst>
                                          <p:attrName>style.visibility</p:attrName>
                                        </p:attrNameLst>
                                      </p:cBhvr>
                                      <p:to>
                                        <p:strVal val="visible"/>
                                      </p:to>
                                    </p:set>
                                    <p:anim calcmode="lin" valueType="num">
                                      <p:cBhvr additive="base">
                                        <p:cTn id="33" dur="500" fill="hold"/>
                                        <p:tgtEl>
                                          <p:spTgt spid="47"/>
                                        </p:tgtEl>
                                        <p:attrNameLst>
                                          <p:attrName>ppt_x</p:attrName>
                                        </p:attrNameLst>
                                      </p:cBhvr>
                                      <p:tavLst>
                                        <p:tav tm="0">
                                          <p:val>
                                            <p:strVal val="#ppt_x"/>
                                          </p:val>
                                        </p:tav>
                                        <p:tav tm="100000">
                                          <p:val>
                                            <p:strVal val="#ppt_x"/>
                                          </p:val>
                                        </p:tav>
                                      </p:tavLst>
                                    </p:anim>
                                    <p:anim calcmode="lin" valueType="num">
                                      <p:cBhvr additive="base">
                                        <p:cTn id="34"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500" fill="hold"/>
                                        <p:tgtEl>
                                          <p:spTgt spid="29"/>
                                        </p:tgtEl>
                                        <p:attrNameLst>
                                          <p:attrName>ppt_x</p:attrName>
                                        </p:attrNameLst>
                                      </p:cBhvr>
                                      <p:tavLst>
                                        <p:tav tm="0">
                                          <p:val>
                                            <p:strVal val="#ppt_x"/>
                                          </p:val>
                                        </p:tav>
                                        <p:tav tm="100000">
                                          <p:val>
                                            <p:strVal val="#ppt_x"/>
                                          </p:val>
                                        </p:tav>
                                      </p:tavLst>
                                    </p:anim>
                                    <p:anim calcmode="lin" valueType="num">
                                      <p:cBhvr additive="base">
                                        <p:cTn id="40" dur="500" fill="hold"/>
                                        <p:tgtEl>
                                          <p:spTgt spid="2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additive="base">
                                        <p:cTn id="43" dur="500" fill="hold"/>
                                        <p:tgtEl>
                                          <p:spTgt spid="50"/>
                                        </p:tgtEl>
                                        <p:attrNameLst>
                                          <p:attrName>ppt_x</p:attrName>
                                        </p:attrNameLst>
                                      </p:cBhvr>
                                      <p:tavLst>
                                        <p:tav tm="0">
                                          <p:val>
                                            <p:strVal val="#ppt_x"/>
                                          </p:val>
                                        </p:tav>
                                        <p:tav tm="100000">
                                          <p:val>
                                            <p:strVal val="#ppt_x"/>
                                          </p:val>
                                        </p:tav>
                                      </p:tavLst>
                                    </p:anim>
                                    <p:anim calcmode="lin" valueType="num">
                                      <p:cBhvr additive="base">
                                        <p:cTn id="44"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ppt_x"/>
                                          </p:val>
                                        </p:tav>
                                        <p:tav tm="100000">
                                          <p:val>
                                            <p:strVal val="#ppt_x"/>
                                          </p:val>
                                        </p:tav>
                                      </p:tavLst>
                                    </p:anim>
                                    <p:anim calcmode="lin" valueType="num">
                                      <p:cBhvr additive="base">
                                        <p:cTn id="50" dur="500" fill="hold"/>
                                        <p:tgtEl>
                                          <p:spTgt spid="17"/>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9"/>
                                        </p:tgtEl>
                                        <p:attrNameLst>
                                          <p:attrName>style.visibility</p:attrName>
                                        </p:attrNameLst>
                                      </p:cBhvr>
                                      <p:to>
                                        <p:strVal val="visible"/>
                                      </p:to>
                                    </p:set>
                                    <p:anim calcmode="lin" valueType="num">
                                      <p:cBhvr additive="base">
                                        <p:cTn id="53" dur="500" fill="hold"/>
                                        <p:tgtEl>
                                          <p:spTgt spid="49"/>
                                        </p:tgtEl>
                                        <p:attrNameLst>
                                          <p:attrName>ppt_x</p:attrName>
                                        </p:attrNameLst>
                                      </p:cBhvr>
                                      <p:tavLst>
                                        <p:tav tm="0">
                                          <p:val>
                                            <p:strVal val="#ppt_x"/>
                                          </p:val>
                                        </p:tav>
                                        <p:tav tm="100000">
                                          <p:val>
                                            <p:strVal val="#ppt_x"/>
                                          </p:val>
                                        </p:tav>
                                      </p:tavLst>
                                    </p:anim>
                                    <p:anim calcmode="lin" valueType="num">
                                      <p:cBhvr additive="base">
                                        <p:cTn id="54"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46" grpId="0"/>
      <p:bldP spid="43" grpId="0" build="p"/>
      <p:bldP spid="47" grpId="0"/>
      <p:bldP spid="49" grpId="0"/>
      <p:bldP spid="5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Picture 102">
            <a:extLst>
              <a:ext uri="{FF2B5EF4-FFF2-40B4-BE49-F238E27FC236}">
                <a16:creationId xmlns:a16="http://schemas.microsoft.com/office/drawing/2014/main" id="{A8325B48-5B12-3BF7-E39A-E6BA0BFB39CA}"/>
              </a:ext>
            </a:extLst>
          </p:cNvPr>
          <p:cNvPicPr>
            <a:picLocks noChangeAspect="1"/>
          </p:cNvPicPr>
          <p:nvPr/>
        </p:nvPicPr>
        <p:blipFill>
          <a:blip r:embed="rId2"/>
          <a:stretch>
            <a:fillRect/>
          </a:stretch>
        </p:blipFill>
        <p:spPr>
          <a:xfrm>
            <a:off x="723453" y="932765"/>
            <a:ext cx="7395089" cy="3865199"/>
          </a:xfrm>
          <a:prstGeom prst="rect">
            <a:avLst/>
          </a:prstGeom>
        </p:spPr>
      </p:pic>
    </p:spTree>
    <p:extLst>
      <p:ext uri="{BB962C8B-B14F-4D97-AF65-F5344CB8AC3E}">
        <p14:creationId xmlns:p14="http://schemas.microsoft.com/office/powerpoint/2010/main" val="9446671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103"/>
                                        </p:tgtEl>
                                        <p:attrNameLst>
                                          <p:attrName>fillcolor</p:attrName>
                                        </p:attrNameLst>
                                      </p:cBhvr>
                                      <p:to>
                                        <a:srgbClr val="FFDFC6"/>
                                      </p:to>
                                    </p:animClr>
                                    <p:set>
                                      <p:cBhvr>
                                        <p:cTn id="7" dur="2000" fill="hold"/>
                                        <p:tgtEl>
                                          <p:spTgt spid="103"/>
                                        </p:tgtEl>
                                        <p:attrNameLst>
                                          <p:attrName>fill.type</p:attrName>
                                        </p:attrNameLst>
                                      </p:cBhvr>
                                      <p:to>
                                        <p:strVal val="solid"/>
                                      </p:to>
                                    </p:set>
                                    <p:set>
                                      <p:cBhvr>
                                        <p:cTn id="8" dur="2000" fill="hold"/>
                                        <p:tgtEl>
                                          <p:spTgt spid="103"/>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BC144-941B-BBD0-9F7F-040841DD5B8D}"/>
              </a:ext>
            </a:extLst>
          </p:cNvPr>
          <p:cNvSpPr>
            <a:spLocks noGrp="1"/>
          </p:cNvSpPr>
          <p:nvPr>
            <p:ph type="title"/>
          </p:nvPr>
        </p:nvSpPr>
        <p:spPr>
          <a:xfrm>
            <a:off x="4689446" y="398948"/>
            <a:ext cx="4239900" cy="848700"/>
          </a:xfrm>
        </p:spPr>
        <p:txBody>
          <a:bodyPr/>
          <a:lstStyle/>
          <a:p>
            <a:r>
              <a:rPr lang="en-IN" dirty="0"/>
              <a:t>ABSTRACT</a:t>
            </a:r>
          </a:p>
        </p:txBody>
      </p:sp>
      <p:sp>
        <p:nvSpPr>
          <p:cNvPr id="3" name="Subtitle 2">
            <a:extLst>
              <a:ext uri="{FF2B5EF4-FFF2-40B4-BE49-F238E27FC236}">
                <a16:creationId xmlns:a16="http://schemas.microsoft.com/office/drawing/2014/main" id="{2A8FBDC8-A142-B78A-4777-1E960AF6C623}"/>
              </a:ext>
            </a:extLst>
          </p:cNvPr>
          <p:cNvSpPr>
            <a:spLocks noGrp="1"/>
          </p:cNvSpPr>
          <p:nvPr>
            <p:ph type="subTitle" idx="1"/>
          </p:nvPr>
        </p:nvSpPr>
        <p:spPr>
          <a:xfrm>
            <a:off x="3087149" y="1247648"/>
            <a:ext cx="5838067" cy="3516371"/>
          </a:xfrm>
        </p:spPr>
        <p:txBody>
          <a:bodyPr/>
          <a:lstStyle/>
          <a:p>
            <a:pPr algn="just">
              <a:buFont typeface="Arial" panose="020B0604020202020204" pitchFamily="34" charset="0"/>
              <a:buChar char="•"/>
            </a:pPr>
            <a:r>
              <a:rPr lang="en-US" dirty="0"/>
              <a:t>This project can help a lot of people as one can monitor the persons’ condition and take the necessary precautions thus increasing the life expectancy.</a:t>
            </a:r>
            <a:endParaRPr lang="en-IN" dirty="0"/>
          </a:p>
          <a:p>
            <a:pPr algn="just">
              <a:buFont typeface="Arial" panose="020B0604020202020204" pitchFamily="34" charset="0"/>
              <a:buChar char="•"/>
            </a:pPr>
            <a:endParaRPr lang="en-US" dirty="0"/>
          </a:p>
          <a:p>
            <a:pPr algn="just">
              <a:buFont typeface="Arial" panose="020B0604020202020204" pitchFamily="34" charset="0"/>
              <a:buChar char="•"/>
            </a:pPr>
            <a:r>
              <a:rPr lang="en-US" dirty="0"/>
              <a:t>To implement multiple disease analysis used machine learning algorithms, </a:t>
            </a:r>
            <a:r>
              <a:rPr lang="en-US" dirty="0" err="1"/>
              <a:t>Streamlit</a:t>
            </a:r>
            <a:r>
              <a:rPr lang="en-US" dirty="0"/>
              <a:t> and python pickling is utilized to save the model behavior.</a:t>
            </a:r>
          </a:p>
          <a:p>
            <a:pPr algn="just">
              <a:buFont typeface="Arial" panose="020B0604020202020204" pitchFamily="34" charset="0"/>
              <a:buChar char="•"/>
            </a:pPr>
            <a:endParaRPr lang="en-US" dirty="0"/>
          </a:p>
          <a:p>
            <a:pPr algn="just">
              <a:buFont typeface="Arial" panose="020B0604020202020204" pitchFamily="34" charset="0"/>
              <a:buChar char="•"/>
            </a:pPr>
            <a:r>
              <a:rPr lang="en-US" dirty="0"/>
              <a:t>We have considered six diseases for now that are jaundice disease, hepatitis, Heart, Liver, Parkinson’s disease and Diabetes and in the future, many more diseases can be added. </a:t>
            </a:r>
            <a:endParaRPr lang="en-IN" sz="1600" dirty="0"/>
          </a:p>
        </p:txBody>
      </p:sp>
      <p:pic>
        <p:nvPicPr>
          <p:cNvPr id="61" name="Picture 60">
            <a:extLst>
              <a:ext uri="{FF2B5EF4-FFF2-40B4-BE49-F238E27FC236}">
                <a16:creationId xmlns:a16="http://schemas.microsoft.com/office/drawing/2014/main" id="{C4C5ABC1-0D7A-6D53-9726-B31933BB6DFA}"/>
              </a:ext>
            </a:extLst>
          </p:cNvPr>
          <p:cNvPicPr>
            <a:picLocks noChangeAspect="1"/>
          </p:cNvPicPr>
          <p:nvPr/>
        </p:nvPicPr>
        <p:blipFill>
          <a:blip r:embed="rId2"/>
          <a:stretch>
            <a:fillRect/>
          </a:stretch>
        </p:blipFill>
        <p:spPr>
          <a:xfrm>
            <a:off x="4638863" y="1087212"/>
            <a:ext cx="4290483" cy="102908"/>
          </a:xfrm>
          <a:prstGeom prst="rect">
            <a:avLst/>
          </a:prstGeom>
        </p:spPr>
      </p:pic>
      <p:pic>
        <p:nvPicPr>
          <p:cNvPr id="62" name="Picture 61">
            <a:extLst>
              <a:ext uri="{FF2B5EF4-FFF2-40B4-BE49-F238E27FC236}">
                <a16:creationId xmlns:a16="http://schemas.microsoft.com/office/drawing/2014/main" id="{32327E7F-DC57-8C5D-12AC-030484CB0D4B}"/>
              </a:ext>
            </a:extLst>
          </p:cNvPr>
          <p:cNvPicPr>
            <a:picLocks noChangeAspect="1"/>
          </p:cNvPicPr>
          <p:nvPr/>
        </p:nvPicPr>
        <p:blipFill>
          <a:blip r:embed="rId3"/>
          <a:stretch>
            <a:fillRect/>
          </a:stretch>
        </p:blipFill>
        <p:spPr>
          <a:xfrm>
            <a:off x="76172" y="966005"/>
            <a:ext cx="3153589" cy="3818069"/>
          </a:xfrm>
          <a:prstGeom prst="rect">
            <a:avLst/>
          </a:prstGeom>
        </p:spPr>
      </p:pic>
    </p:spTree>
    <p:extLst>
      <p:ext uri="{BB962C8B-B14F-4D97-AF65-F5344CB8AC3E}">
        <p14:creationId xmlns:p14="http://schemas.microsoft.com/office/powerpoint/2010/main" val="22887020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79" name="Google Shape;879;p51"/>
          <p:cNvGrpSpPr/>
          <p:nvPr/>
        </p:nvGrpSpPr>
        <p:grpSpPr>
          <a:xfrm>
            <a:off x="1247775" y="895350"/>
            <a:ext cx="3105300" cy="3362400"/>
            <a:chOff x="1247775" y="1009650"/>
            <a:chExt cx="3105300" cy="3362400"/>
          </a:xfrm>
        </p:grpSpPr>
        <p:sp>
          <p:nvSpPr>
            <p:cNvPr id="880" name="Google Shape;880;p5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51"/>
          <p:cNvGrpSpPr/>
          <p:nvPr/>
        </p:nvGrpSpPr>
        <p:grpSpPr>
          <a:xfrm>
            <a:off x="4789075" y="895350"/>
            <a:ext cx="3105300" cy="3362400"/>
            <a:chOff x="1247775" y="1009650"/>
            <a:chExt cx="3105300" cy="3362400"/>
          </a:xfrm>
        </p:grpSpPr>
        <p:sp>
          <p:nvSpPr>
            <p:cNvPr id="886" name="Google Shape;886;p5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 name="Google Shape;891;p51"/>
          <p:cNvSpPr/>
          <p:nvPr/>
        </p:nvSpPr>
        <p:spPr>
          <a:xfrm>
            <a:off x="248321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1"/>
          <p:cNvSpPr/>
          <p:nvPr/>
        </p:nvSpPr>
        <p:spPr>
          <a:xfrm>
            <a:off x="602266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VISION</a:t>
            </a:r>
            <a:endParaRPr/>
          </a:p>
        </p:txBody>
      </p:sp>
      <p:grpSp>
        <p:nvGrpSpPr>
          <p:cNvPr id="894" name="Google Shape;894;p51"/>
          <p:cNvGrpSpPr/>
          <p:nvPr/>
        </p:nvGrpSpPr>
        <p:grpSpPr>
          <a:xfrm>
            <a:off x="2590729" y="1646663"/>
            <a:ext cx="423079" cy="424159"/>
            <a:chOff x="-1591550" y="3597475"/>
            <a:chExt cx="293825" cy="294575"/>
          </a:xfrm>
        </p:grpSpPr>
        <p:sp>
          <p:nvSpPr>
            <p:cNvPr id="895" name="Google Shape;895;p51"/>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1"/>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1"/>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51"/>
          <p:cNvGrpSpPr/>
          <p:nvPr/>
        </p:nvGrpSpPr>
        <p:grpSpPr>
          <a:xfrm>
            <a:off x="6171279" y="1769285"/>
            <a:ext cx="340890" cy="178912"/>
            <a:chOff x="2084325" y="363300"/>
            <a:chExt cx="484150" cy="254100"/>
          </a:xfrm>
        </p:grpSpPr>
        <p:sp>
          <p:nvSpPr>
            <p:cNvPr id="899" name="Google Shape;899;p5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 name="Google Shape;900;p5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 name="Google Shape;901;p51"/>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extend the role of the technology in the medical field</a:t>
            </a:r>
            <a:endParaRPr lang="en-IN" dirty="0"/>
          </a:p>
        </p:txBody>
      </p:sp>
      <p:sp>
        <p:nvSpPr>
          <p:cNvPr id="902" name="Google Shape;902;p51"/>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help out the poor and helpless people with the normal medical checkup</a:t>
            </a:r>
          </a:p>
        </p:txBody>
      </p:sp>
      <p:sp>
        <p:nvSpPr>
          <p:cNvPr id="903" name="Google Shape;903;p51"/>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MISSION</a:t>
            </a: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79"/>
                                        </p:tgtEl>
                                        <p:attrNameLst>
                                          <p:attrName>style.visibility</p:attrName>
                                        </p:attrNameLst>
                                      </p:cBhvr>
                                      <p:to>
                                        <p:strVal val="visible"/>
                                      </p:to>
                                    </p:set>
                                    <p:anim calcmode="lin" valueType="num">
                                      <p:cBhvr additive="base">
                                        <p:cTn id="7" dur="500" fill="hold"/>
                                        <p:tgtEl>
                                          <p:spTgt spid="879"/>
                                        </p:tgtEl>
                                        <p:attrNameLst>
                                          <p:attrName>ppt_x</p:attrName>
                                        </p:attrNameLst>
                                      </p:cBhvr>
                                      <p:tavLst>
                                        <p:tav tm="0">
                                          <p:val>
                                            <p:strVal val="#ppt_x"/>
                                          </p:val>
                                        </p:tav>
                                        <p:tav tm="100000">
                                          <p:val>
                                            <p:strVal val="#ppt_x"/>
                                          </p:val>
                                        </p:tav>
                                      </p:tavLst>
                                    </p:anim>
                                    <p:anim calcmode="lin" valueType="num">
                                      <p:cBhvr additive="base">
                                        <p:cTn id="8" dur="500" fill="hold"/>
                                        <p:tgtEl>
                                          <p:spTgt spid="87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91"/>
                                        </p:tgtEl>
                                        <p:attrNameLst>
                                          <p:attrName>style.visibility</p:attrName>
                                        </p:attrNameLst>
                                      </p:cBhvr>
                                      <p:to>
                                        <p:strVal val="visible"/>
                                      </p:to>
                                    </p:set>
                                    <p:anim calcmode="lin" valueType="num">
                                      <p:cBhvr additive="base">
                                        <p:cTn id="11" dur="500" fill="hold"/>
                                        <p:tgtEl>
                                          <p:spTgt spid="891"/>
                                        </p:tgtEl>
                                        <p:attrNameLst>
                                          <p:attrName>ppt_x</p:attrName>
                                        </p:attrNameLst>
                                      </p:cBhvr>
                                      <p:tavLst>
                                        <p:tav tm="0">
                                          <p:val>
                                            <p:strVal val="#ppt_x"/>
                                          </p:val>
                                        </p:tav>
                                        <p:tav tm="100000">
                                          <p:val>
                                            <p:strVal val="#ppt_x"/>
                                          </p:val>
                                        </p:tav>
                                      </p:tavLst>
                                    </p:anim>
                                    <p:anim calcmode="lin" valueType="num">
                                      <p:cBhvr additive="base">
                                        <p:cTn id="12" dur="500" fill="hold"/>
                                        <p:tgtEl>
                                          <p:spTgt spid="89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894"/>
                                        </p:tgtEl>
                                        <p:attrNameLst>
                                          <p:attrName>style.visibility</p:attrName>
                                        </p:attrNameLst>
                                      </p:cBhvr>
                                      <p:to>
                                        <p:strVal val="visible"/>
                                      </p:to>
                                    </p:set>
                                    <p:anim calcmode="lin" valueType="num">
                                      <p:cBhvr additive="base">
                                        <p:cTn id="15" dur="500" fill="hold"/>
                                        <p:tgtEl>
                                          <p:spTgt spid="894"/>
                                        </p:tgtEl>
                                        <p:attrNameLst>
                                          <p:attrName>ppt_x</p:attrName>
                                        </p:attrNameLst>
                                      </p:cBhvr>
                                      <p:tavLst>
                                        <p:tav tm="0">
                                          <p:val>
                                            <p:strVal val="#ppt_x"/>
                                          </p:val>
                                        </p:tav>
                                        <p:tav tm="100000">
                                          <p:val>
                                            <p:strVal val="#ppt_x"/>
                                          </p:val>
                                        </p:tav>
                                      </p:tavLst>
                                    </p:anim>
                                    <p:anim calcmode="lin" valueType="num">
                                      <p:cBhvr additive="base">
                                        <p:cTn id="16" dur="500" fill="hold"/>
                                        <p:tgtEl>
                                          <p:spTgt spid="89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902">
                                            <p:txEl>
                                              <p:pRg st="0" end="0"/>
                                            </p:txEl>
                                          </p:spTgt>
                                        </p:tgtEl>
                                        <p:attrNameLst>
                                          <p:attrName>style.visibility</p:attrName>
                                        </p:attrNameLst>
                                      </p:cBhvr>
                                      <p:to>
                                        <p:strVal val="visible"/>
                                      </p:to>
                                    </p:set>
                                    <p:anim calcmode="lin" valueType="num">
                                      <p:cBhvr additive="base">
                                        <p:cTn id="19" dur="500" fill="hold"/>
                                        <p:tgtEl>
                                          <p:spTgt spid="902">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02">
                                            <p:txEl>
                                              <p:pRg st="0" end="0"/>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903"/>
                                        </p:tgtEl>
                                        <p:attrNameLst>
                                          <p:attrName>style.visibility</p:attrName>
                                        </p:attrNameLst>
                                      </p:cBhvr>
                                      <p:to>
                                        <p:strVal val="visible"/>
                                      </p:to>
                                    </p:set>
                                    <p:anim calcmode="lin" valueType="num">
                                      <p:cBhvr additive="base">
                                        <p:cTn id="23" dur="500" fill="hold"/>
                                        <p:tgtEl>
                                          <p:spTgt spid="903"/>
                                        </p:tgtEl>
                                        <p:attrNameLst>
                                          <p:attrName>ppt_x</p:attrName>
                                        </p:attrNameLst>
                                      </p:cBhvr>
                                      <p:tavLst>
                                        <p:tav tm="0">
                                          <p:val>
                                            <p:strVal val="#ppt_x"/>
                                          </p:val>
                                        </p:tav>
                                        <p:tav tm="100000">
                                          <p:val>
                                            <p:strVal val="#ppt_x"/>
                                          </p:val>
                                        </p:tav>
                                      </p:tavLst>
                                    </p:anim>
                                    <p:anim calcmode="lin" valueType="num">
                                      <p:cBhvr additive="base">
                                        <p:cTn id="24" dur="500" fill="hold"/>
                                        <p:tgtEl>
                                          <p:spTgt spid="90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85"/>
                                        </p:tgtEl>
                                        <p:attrNameLst>
                                          <p:attrName>style.visibility</p:attrName>
                                        </p:attrNameLst>
                                      </p:cBhvr>
                                      <p:to>
                                        <p:strVal val="visible"/>
                                      </p:to>
                                    </p:set>
                                    <p:anim calcmode="lin" valueType="num">
                                      <p:cBhvr additive="base">
                                        <p:cTn id="29" dur="500" fill="hold"/>
                                        <p:tgtEl>
                                          <p:spTgt spid="885"/>
                                        </p:tgtEl>
                                        <p:attrNameLst>
                                          <p:attrName>ppt_x</p:attrName>
                                        </p:attrNameLst>
                                      </p:cBhvr>
                                      <p:tavLst>
                                        <p:tav tm="0">
                                          <p:val>
                                            <p:strVal val="#ppt_x"/>
                                          </p:val>
                                        </p:tav>
                                        <p:tav tm="100000">
                                          <p:val>
                                            <p:strVal val="#ppt_x"/>
                                          </p:val>
                                        </p:tav>
                                      </p:tavLst>
                                    </p:anim>
                                    <p:anim calcmode="lin" valueType="num">
                                      <p:cBhvr additive="base">
                                        <p:cTn id="30" dur="500" fill="hold"/>
                                        <p:tgtEl>
                                          <p:spTgt spid="88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892"/>
                                        </p:tgtEl>
                                        <p:attrNameLst>
                                          <p:attrName>style.visibility</p:attrName>
                                        </p:attrNameLst>
                                      </p:cBhvr>
                                      <p:to>
                                        <p:strVal val="visible"/>
                                      </p:to>
                                    </p:set>
                                    <p:anim calcmode="lin" valueType="num">
                                      <p:cBhvr additive="base">
                                        <p:cTn id="33" dur="500" fill="hold"/>
                                        <p:tgtEl>
                                          <p:spTgt spid="892"/>
                                        </p:tgtEl>
                                        <p:attrNameLst>
                                          <p:attrName>ppt_x</p:attrName>
                                        </p:attrNameLst>
                                      </p:cBhvr>
                                      <p:tavLst>
                                        <p:tav tm="0">
                                          <p:val>
                                            <p:strVal val="#ppt_x"/>
                                          </p:val>
                                        </p:tav>
                                        <p:tav tm="100000">
                                          <p:val>
                                            <p:strVal val="#ppt_x"/>
                                          </p:val>
                                        </p:tav>
                                      </p:tavLst>
                                    </p:anim>
                                    <p:anim calcmode="lin" valueType="num">
                                      <p:cBhvr additive="base">
                                        <p:cTn id="34" dur="500" fill="hold"/>
                                        <p:tgtEl>
                                          <p:spTgt spid="892"/>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893"/>
                                        </p:tgtEl>
                                        <p:attrNameLst>
                                          <p:attrName>style.visibility</p:attrName>
                                        </p:attrNameLst>
                                      </p:cBhvr>
                                      <p:to>
                                        <p:strVal val="visible"/>
                                      </p:to>
                                    </p:set>
                                    <p:anim calcmode="lin" valueType="num">
                                      <p:cBhvr additive="base">
                                        <p:cTn id="37" dur="500" fill="hold"/>
                                        <p:tgtEl>
                                          <p:spTgt spid="893"/>
                                        </p:tgtEl>
                                        <p:attrNameLst>
                                          <p:attrName>ppt_x</p:attrName>
                                        </p:attrNameLst>
                                      </p:cBhvr>
                                      <p:tavLst>
                                        <p:tav tm="0">
                                          <p:val>
                                            <p:strVal val="#ppt_x"/>
                                          </p:val>
                                        </p:tav>
                                        <p:tav tm="100000">
                                          <p:val>
                                            <p:strVal val="#ppt_x"/>
                                          </p:val>
                                        </p:tav>
                                      </p:tavLst>
                                    </p:anim>
                                    <p:anim calcmode="lin" valueType="num">
                                      <p:cBhvr additive="base">
                                        <p:cTn id="38" dur="500" fill="hold"/>
                                        <p:tgtEl>
                                          <p:spTgt spid="893"/>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898"/>
                                        </p:tgtEl>
                                        <p:attrNameLst>
                                          <p:attrName>style.visibility</p:attrName>
                                        </p:attrNameLst>
                                      </p:cBhvr>
                                      <p:to>
                                        <p:strVal val="visible"/>
                                      </p:to>
                                    </p:set>
                                    <p:anim calcmode="lin" valueType="num">
                                      <p:cBhvr additive="base">
                                        <p:cTn id="41" dur="500" fill="hold"/>
                                        <p:tgtEl>
                                          <p:spTgt spid="898"/>
                                        </p:tgtEl>
                                        <p:attrNameLst>
                                          <p:attrName>ppt_x</p:attrName>
                                        </p:attrNameLst>
                                      </p:cBhvr>
                                      <p:tavLst>
                                        <p:tav tm="0">
                                          <p:val>
                                            <p:strVal val="#ppt_x"/>
                                          </p:val>
                                        </p:tav>
                                        <p:tav tm="100000">
                                          <p:val>
                                            <p:strVal val="#ppt_x"/>
                                          </p:val>
                                        </p:tav>
                                      </p:tavLst>
                                    </p:anim>
                                    <p:anim calcmode="lin" valueType="num">
                                      <p:cBhvr additive="base">
                                        <p:cTn id="42" dur="500" fill="hold"/>
                                        <p:tgtEl>
                                          <p:spTgt spid="898"/>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901">
                                            <p:txEl>
                                              <p:pRg st="0" end="0"/>
                                            </p:txEl>
                                          </p:spTgt>
                                        </p:tgtEl>
                                        <p:attrNameLst>
                                          <p:attrName>style.visibility</p:attrName>
                                        </p:attrNameLst>
                                      </p:cBhvr>
                                      <p:to>
                                        <p:strVal val="visible"/>
                                      </p:to>
                                    </p:set>
                                    <p:anim calcmode="lin" valueType="num">
                                      <p:cBhvr additive="base">
                                        <p:cTn id="45" dur="500" fill="hold"/>
                                        <p:tgtEl>
                                          <p:spTgt spid="901">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90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1" grpId="0" animBg="1"/>
      <p:bldP spid="892" grpId="0" animBg="1"/>
      <p:bldP spid="893" grpId="0"/>
      <p:bldP spid="901" grpId="0" build="p"/>
      <p:bldP spid="902" grpId="0" build="p"/>
      <p:bldP spid="90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40"/>
          <p:cNvSpPr txBox="1">
            <a:spLocks noGrp="1"/>
          </p:cNvSpPr>
          <p:nvPr>
            <p:ph type="title"/>
          </p:nvPr>
        </p:nvSpPr>
        <p:spPr>
          <a:xfrm>
            <a:off x="4414305" y="896567"/>
            <a:ext cx="4240600" cy="68628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INTRODUCTION</a:t>
            </a:r>
            <a:endParaRPr dirty="0"/>
          </a:p>
        </p:txBody>
      </p:sp>
      <p:sp>
        <p:nvSpPr>
          <p:cNvPr id="448" name="Google Shape;448;p40"/>
          <p:cNvSpPr txBox="1">
            <a:spLocks noGrp="1"/>
          </p:cNvSpPr>
          <p:nvPr>
            <p:ph type="subTitle" idx="1"/>
          </p:nvPr>
        </p:nvSpPr>
        <p:spPr>
          <a:xfrm>
            <a:off x="2858942" y="1520940"/>
            <a:ext cx="5961789" cy="3221747"/>
          </a:xfrm>
          <a:prstGeom prst="rect">
            <a:avLst/>
          </a:prstGeom>
        </p:spPr>
        <p:txBody>
          <a:bodyPr spcFirstLastPara="1" wrap="square" lIns="91425" tIns="91425" rIns="91425" bIns="91425" anchor="t" anchorCtr="0">
            <a:noAutofit/>
          </a:bodyPr>
          <a:lstStyle/>
          <a:p>
            <a:pPr marL="0" lvl="0" indent="0" algn="just"/>
            <a:r>
              <a:rPr lang="en-US" sz="1200" dirty="0"/>
              <a:t>	</a:t>
            </a:r>
            <a:r>
              <a:rPr lang="en-US" sz="1500" dirty="0"/>
              <a:t>Machine Learning is the domain that uses past data for predicting. Machine Learning is the understanding of computer system under which the Machine Learning model learn from data and experience. Now day’s heart diseases are growing rapidly by busy and stress full life. All type of age groups is under heart diseases so need of early detection of heart disease by using symptoms or reports. Due to large amount of smoking and air pollution around the world</a:t>
            </a:r>
          </a:p>
          <a:p>
            <a:pPr marL="0" lvl="0" indent="0" algn="just"/>
            <a:r>
              <a:rPr lang="en-US" sz="1500" dirty="0"/>
              <a:t>	We are applying complete machine learning concepts to keep the track of patient’s health. ML model allows us to build models to get quickly cleaned and processed data and deliver results faster</a:t>
            </a:r>
            <a:r>
              <a:rPr lang="en-US" sz="1600" dirty="0"/>
              <a:t>.</a:t>
            </a:r>
            <a:endParaRPr sz="1600" dirty="0"/>
          </a:p>
        </p:txBody>
      </p:sp>
      <p:pic>
        <p:nvPicPr>
          <p:cNvPr id="3" name="Picture 2">
            <a:extLst>
              <a:ext uri="{FF2B5EF4-FFF2-40B4-BE49-F238E27FC236}">
                <a16:creationId xmlns:a16="http://schemas.microsoft.com/office/drawing/2014/main" id="{0504B20D-4F3E-6DBF-57D2-8E0DF1D351F3}"/>
              </a:ext>
            </a:extLst>
          </p:cNvPr>
          <p:cNvPicPr>
            <a:picLocks noChangeAspect="1"/>
          </p:cNvPicPr>
          <p:nvPr/>
        </p:nvPicPr>
        <p:blipFill>
          <a:blip r:embed="rId3"/>
          <a:stretch>
            <a:fillRect/>
          </a:stretch>
        </p:blipFill>
        <p:spPr>
          <a:xfrm>
            <a:off x="3492355" y="1459028"/>
            <a:ext cx="5162550" cy="123825"/>
          </a:xfrm>
          <a:prstGeom prst="rect">
            <a:avLst/>
          </a:prstGeom>
        </p:spPr>
      </p:pic>
      <p:pic>
        <p:nvPicPr>
          <p:cNvPr id="67" name="Picture 66">
            <a:extLst>
              <a:ext uri="{FF2B5EF4-FFF2-40B4-BE49-F238E27FC236}">
                <a16:creationId xmlns:a16="http://schemas.microsoft.com/office/drawing/2014/main" id="{9768AB4F-E590-F477-0C3E-EB9AD3BE3500}"/>
              </a:ext>
            </a:extLst>
          </p:cNvPr>
          <p:cNvPicPr>
            <a:picLocks noChangeAspect="1"/>
          </p:cNvPicPr>
          <p:nvPr/>
        </p:nvPicPr>
        <p:blipFill>
          <a:blip r:embed="rId4"/>
          <a:stretch>
            <a:fillRect/>
          </a:stretch>
        </p:blipFill>
        <p:spPr>
          <a:xfrm>
            <a:off x="142613" y="1699600"/>
            <a:ext cx="2805288" cy="280528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7"/>
                                        </p:tgtEl>
                                        <p:attrNameLst>
                                          <p:attrName>style.visibility</p:attrName>
                                        </p:attrNameLst>
                                      </p:cBhvr>
                                      <p:to>
                                        <p:strVal val="visible"/>
                                      </p:to>
                                    </p:set>
                                    <p:anim calcmode="lin" valueType="num">
                                      <p:cBhvr additive="base">
                                        <p:cTn id="7" dur="500" fill="hold"/>
                                        <p:tgtEl>
                                          <p:spTgt spid="447"/>
                                        </p:tgtEl>
                                        <p:attrNameLst>
                                          <p:attrName>ppt_x</p:attrName>
                                        </p:attrNameLst>
                                      </p:cBhvr>
                                      <p:tavLst>
                                        <p:tav tm="0">
                                          <p:val>
                                            <p:strVal val="#ppt_x"/>
                                          </p:val>
                                        </p:tav>
                                        <p:tav tm="100000">
                                          <p:val>
                                            <p:strVal val="#ppt_x"/>
                                          </p:val>
                                        </p:tav>
                                      </p:tavLst>
                                    </p:anim>
                                    <p:anim calcmode="lin" valueType="num">
                                      <p:cBhvr additive="base">
                                        <p:cTn id="8" dur="500" fill="hold"/>
                                        <p:tgtEl>
                                          <p:spTgt spid="4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48">
                                            <p:txEl>
                                              <p:pRg st="0" end="0"/>
                                            </p:txEl>
                                          </p:spTgt>
                                        </p:tgtEl>
                                        <p:attrNameLst>
                                          <p:attrName>style.visibility</p:attrName>
                                        </p:attrNameLst>
                                      </p:cBhvr>
                                      <p:to>
                                        <p:strVal val="visible"/>
                                      </p:to>
                                    </p:set>
                                    <p:anim calcmode="lin" valueType="num">
                                      <p:cBhvr additive="base">
                                        <p:cTn id="13" dur="500" fill="hold"/>
                                        <p:tgtEl>
                                          <p:spTgt spid="448">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4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48">
                                            <p:txEl>
                                              <p:pRg st="1" end="1"/>
                                            </p:txEl>
                                          </p:spTgt>
                                        </p:tgtEl>
                                        <p:attrNameLst>
                                          <p:attrName>style.visibility</p:attrName>
                                        </p:attrNameLst>
                                      </p:cBhvr>
                                      <p:to>
                                        <p:strVal val="visible"/>
                                      </p:to>
                                    </p:set>
                                    <p:anim calcmode="lin" valueType="num">
                                      <p:cBhvr additive="base">
                                        <p:cTn id="19" dur="500" fill="hold"/>
                                        <p:tgtEl>
                                          <p:spTgt spid="44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48">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7" grpId="0"/>
      <p:bldP spid="44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9"/>
        <p:cNvGrpSpPr/>
        <p:nvPr/>
      </p:nvGrpSpPr>
      <p:grpSpPr>
        <a:xfrm>
          <a:off x="0" y="0"/>
          <a:ext cx="0" cy="0"/>
          <a:chOff x="0" y="0"/>
          <a:chExt cx="0" cy="0"/>
        </a:xfrm>
      </p:grpSpPr>
      <p:grpSp>
        <p:nvGrpSpPr>
          <p:cNvPr id="680" name="Google Shape;680;p45"/>
          <p:cNvGrpSpPr/>
          <p:nvPr/>
        </p:nvGrpSpPr>
        <p:grpSpPr>
          <a:xfrm flipH="1">
            <a:off x="3547872" y="2760450"/>
            <a:ext cx="5207578" cy="1791891"/>
            <a:chOff x="2362210" y="890537"/>
            <a:chExt cx="5048700" cy="1872600"/>
          </a:xfrm>
        </p:grpSpPr>
        <p:sp>
          <p:nvSpPr>
            <p:cNvPr id="681" name="Google Shape;681;p45"/>
            <p:cNvSpPr/>
            <p:nvPr/>
          </p:nvSpPr>
          <p:spPr>
            <a:xfrm>
              <a:off x="2362210" y="890537"/>
              <a:ext cx="5048700" cy="18726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5"/>
            <p:cNvSpPr/>
            <p:nvPr/>
          </p:nvSpPr>
          <p:spPr>
            <a:xfrm>
              <a:off x="2428805" y="1109630"/>
              <a:ext cx="4927500" cy="15753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5"/>
            <p:cNvSpPr/>
            <p:nvPr/>
          </p:nvSpPr>
          <p:spPr>
            <a:xfrm>
              <a:off x="7277617"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5"/>
            <p:cNvSpPr/>
            <p:nvPr/>
          </p:nvSpPr>
          <p:spPr>
            <a:xfrm>
              <a:off x="7150214"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5"/>
            <p:cNvSpPr/>
            <p:nvPr/>
          </p:nvSpPr>
          <p:spPr>
            <a:xfrm>
              <a:off x="7002968"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45"/>
          <p:cNvSpPr txBox="1">
            <a:spLocks noGrp="1"/>
          </p:cNvSpPr>
          <p:nvPr>
            <p:ph type="title"/>
          </p:nvPr>
        </p:nvSpPr>
        <p:spPr>
          <a:xfrm>
            <a:off x="3604186" y="3145613"/>
            <a:ext cx="4954597" cy="1173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dirty="0"/>
              <a:t>Any disease that we can take precaution is preventable.</a:t>
            </a:r>
            <a:endParaRPr dirty="0"/>
          </a:p>
        </p:txBody>
      </p:sp>
      <p:grpSp>
        <p:nvGrpSpPr>
          <p:cNvPr id="687" name="Google Shape;687;p45"/>
          <p:cNvGrpSpPr/>
          <p:nvPr/>
        </p:nvGrpSpPr>
        <p:grpSpPr>
          <a:xfrm>
            <a:off x="-25" y="0"/>
            <a:ext cx="9144020" cy="342900"/>
            <a:chOff x="-25" y="0"/>
            <a:chExt cx="9144020" cy="342900"/>
          </a:xfrm>
        </p:grpSpPr>
        <p:sp>
          <p:nvSpPr>
            <p:cNvPr id="688" name="Google Shape;688;p4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 name="Google Shape;689;p45"/>
            <p:cNvGrpSpPr/>
            <p:nvPr/>
          </p:nvGrpSpPr>
          <p:grpSpPr>
            <a:xfrm>
              <a:off x="215975" y="111150"/>
              <a:ext cx="642950" cy="120600"/>
              <a:chOff x="215975" y="152625"/>
              <a:chExt cx="642950" cy="120600"/>
            </a:xfrm>
          </p:grpSpPr>
          <p:sp>
            <p:nvSpPr>
              <p:cNvPr id="690" name="Google Shape;690;p4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EFEF5-CE63-5384-0E84-25EF83C23798}"/>
              </a:ext>
            </a:extLst>
          </p:cNvPr>
          <p:cNvSpPr>
            <a:spLocks noGrp="1"/>
          </p:cNvSpPr>
          <p:nvPr>
            <p:ph type="title"/>
          </p:nvPr>
        </p:nvSpPr>
        <p:spPr>
          <a:xfrm>
            <a:off x="4572000" y="680550"/>
            <a:ext cx="4239900" cy="848700"/>
          </a:xfrm>
        </p:spPr>
        <p:txBody>
          <a:bodyPr/>
          <a:lstStyle/>
          <a:p>
            <a:r>
              <a:rPr lang="en-IN" dirty="0"/>
              <a:t>PROBLEM SYSTEM</a:t>
            </a:r>
          </a:p>
        </p:txBody>
      </p:sp>
      <p:sp>
        <p:nvSpPr>
          <p:cNvPr id="3" name="Subtitle 2">
            <a:extLst>
              <a:ext uri="{FF2B5EF4-FFF2-40B4-BE49-F238E27FC236}">
                <a16:creationId xmlns:a16="http://schemas.microsoft.com/office/drawing/2014/main" id="{C0DF62D0-DCC8-26E7-7054-656506339085}"/>
              </a:ext>
            </a:extLst>
          </p:cNvPr>
          <p:cNvSpPr>
            <a:spLocks noGrp="1"/>
          </p:cNvSpPr>
          <p:nvPr>
            <p:ph type="subTitle" idx="1"/>
          </p:nvPr>
        </p:nvSpPr>
        <p:spPr>
          <a:xfrm>
            <a:off x="3247320" y="1529250"/>
            <a:ext cx="5564580" cy="2898669"/>
          </a:xfrm>
        </p:spPr>
        <p:txBody>
          <a:bodyPr/>
          <a:lstStyle/>
          <a:p>
            <a:pPr algn="just"/>
            <a:r>
              <a:rPr lang="en-US" dirty="0"/>
              <a:t>		Many of the existing machine learning models for health care analysis are concentrating on one disease per analysis. For example first is for liver analysis, one for cancer analysis, one for lung diseases like that. If a user wants to predict more than one disease, he/she has to go through different sites. There is no common system where one analysis can perform more than one disease prediction. </a:t>
            </a:r>
          </a:p>
          <a:p>
            <a:pPr algn="just"/>
            <a:r>
              <a:rPr lang="en-US" dirty="0"/>
              <a:t>		Some of the models have lower accuracy which can seriously affect patients’ health. When an organization wants to analyze their patient’s health reports, they have to deploy many models which in turn increases the cost as well as time Some of the existing systems consider very few parameters which can yield false results</a:t>
            </a:r>
            <a:endParaRPr lang="en-IN" dirty="0"/>
          </a:p>
        </p:txBody>
      </p:sp>
      <p:pic>
        <p:nvPicPr>
          <p:cNvPr id="5" name="Picture 4">
            <a:extLst>
              <a:ext uri="{FF2B5EF4-FFF2-40B4-BE49-F238E27FC236}">
                <a16:creationId xmlns:a16="http://schemas.microsoft.com/office/drawing/2014/main" id="{100EF710-6DAB-2EA5-8BEE-4F9A4ABCE6B6}"/>
              </a:ext>
            </a:extLst>
          </p:cNvPr>
          <p:cNvPicPr>
            <a:picLocks noChangeAspect="1"/>
          </p:cNvPicPr>
          <p:nvPr/>
        </p:nvPicPr>
        <p:blipFill>
          <a:blip r:embed="rId2"/>
          <a:stretch>
            <a:fillRect/>
          </a:stretch>
        </p:blipFill>
        <p:spPr>
          <a:xfrm>
            <a:off x="3649350" y="1410144"/>
            <a:ext cx="5162550" cy="123825"/>
          </a:xfrm>
          <a:prstGeom prst="rect">
            <a:avLst/>
          </a:prstGeom>
        </p:spPr>
      </p:pic>
      <p:pic>
        <p:nvPicPr>
          <p:cNvPr id="10" name="Picture 9">
            <a:extLst>
              <a:ext uri="{FF2B5EF4-FFF2-40B4-BE49-F238E27FC236}">
                <a16:creationId xmlns:a16="http://schemas.microsoft.com/office/drawing/2014/main" id="{52B81D03-6F15-6BC9-070E-CB82555A8D7E}"/>
              </a:ext>
            </a:extLst>
          </p:cNvPr>
          <p:cNvPicPr>
            <a:picLocks noChangeAspect="1"/>
          </p:cNvPicPr>
          <p:nvPr/>
        </p:nvPicPr>
        <p:blipFill>
          <a:blip r:embed="rId3"/>
          <a:stretch>
            <a:fillRect/>
          </a:stretch>
        </p:blipFill>
        <p:spPr>
          <a:xfrm>
            <a:off x="272396" y="998290"/>
            <a:ext cx="3293065" cy="3680294"/>
          </a:xfrm>
          <a:prstGeom prst="rect">
            <a:avLst/>
          </a:prstGeom>
        </p:spPr>
      </p:pic>
    </p:spTree>
    <p:extLst>
      <p:ext uri="{BB962C8B-B14F-4D97-AF65-F5344CB8AC3E}">
        <p14:creationId xmlns:p14="http://schemas.microsoft.com/office/powerpoint/2010/main" val="32831852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63B41-0D90-1E39-0C93-54778ED839EE}"/>
              </a:ext>
            </a:extLst>
          </p:cNvPr>
          <p:cNvSpPr>
            <a:spLocks noGrp="1"/>
          </p:cNvSpPr>
          <p:nvPr>
            <p:ph type="title"/>
          </p:nvPr>
        </p:nvSpPr>
        <p:spPr>
          <a:xfrm>
            <a:off x="4397064" y="772063"/>
            <a:ext cx="4239900" cy="848700"/>
          </a:xfrm>
        </p:spPr>
        <p:txBody>
          <a:bodyPr/>
          <a:lstStyle/>
          <a:p>
            <a:r>
              <a:rPr lang="en-IN" dirty="0"/>
              <a:t>PROPOSED SYSTEM</a:t>
            </a:r>
          </a:p>
        </p:txBody>
      </p:sp>
      <p:sp>
        <p:nvSpPr>
          <p:cNvPr id="3" name="Subtitle 2">
            <a:extLst>
              <a:ext uri="{FF2B5EF4-FFF2-40B4-BE49-F238E27FC236}">
                <a16:creationId xmlns:a16="http://schemas.microsoft.com/office/drawing/2014/main" id="{913CE559-B648-E8CE-F327-F888C17A9FAB}"/>
              </a:ext>
            </a:extLst>
          </p:cNvPr>
          <p:cNvSpPr>
            <a:spLocks noGrp="1"/>
          </p:cNvSpPr>
          <p:nvPr>
            <p:ph type="subTitle" idx="1"/>
          </p:nvPr>
        </p:nvSpPr>
        <p:spPr>
          <a:xfrm>
            <a:off x="3352800" y="1819634"/>
            <a:ext cx="5449824" cy="2313453"/>
          </a:xfrm>
        </p:spPr>
        <p:txBody>
          <a:bodyPr/>
          <a:lstStyle/>
          <a:p>
            <a:pPr algn="just"/>
            <a:r>
              <a:rPr lang="en-US" dirty="0"/>
              <a:t>		In multiple disease prediction, it is possible to predict more than one disease at a time. So the user doesn’t need to traverse different sites in order to predict the diseases. We are taking three diseases that are Liver, Diabetes, and Heart. As all the three diseases are correlated to each other. To implement multiple disease analyses we are going to use machine learning algorithms and Django. When the user is accessing this API, the user has to send the parameters of the disease along with the disease name. Django will invoke the corresponding model and returns the status of the patient. </a:t>
            </a:r>
            <a:endParaRPr lang="en-IN" dirty="0"/>
          </a:p>
        </p:txBody>
      </p:sp>
      <p:pic>
        <p:nvPicPr>
          <p:cNvPr id="5" name="Picture 4">
            <a:extLst>
              <a:ext uri="{FF2B5EF4-FFF2-40B4-BE49-F238E27FC236}">
                <a16:creationId xmlns:a16="http://schemas.microsoft.com/office/drawing/2014/main" id="{2C1D7AF1-6DA6-AC29-0BE8-C0E37F3A9E8E}"/>
              </a:ext>
            </a:extLst>
          </p:cNvPr>
          <p:cNvPicPr>
            <a:picLocks noChangeAspect="1"/>
          </p:cNvPicPr>
          <p:nvPr/>
        </p:nvPicPr>
        <p:blipFill>
          <a:blip r:embed="rId2"/>
          <a:stretch>
            <a:fillRect/>
          </a:stretch>
        </p:blipFill>
        <p:spPr>
          <a:xfrm>
            <a:off x="3640074" y="1496938"/>
            <a:ext cx="5162550" cy="123825"/>
          </a:xfrm>
          <a:prstGeom prst="rect">
            <a:avLst/>
          </a:prstGeom>
        </p:spPr>
      </p:pic>
      <p:pic>
        <p:nvPicPr>
          <p:cNvPr id="12" name="Picture 11">
            <a:extLst>
              <a:ext uri="{FF2B5EF4-FFF2-40B4-BE49-F238E27FC236}">
                <a16:creationId xmlns:a16="http://schemas.microsoft.com/office/drawing/2014/main" id="{9E824B05-2A9E-F9DD-E6EC-0422782E336A}"/>
              </a:ext>
            </a:extLst>
          </p:cNvPr>
          <p:cNvPicPr>
            <a:picLocks noChangeAspect="1"/>
          </p:cNvPicPr>
          <p:nvPr/>
        </p:nvPicPr>
        <p:blipFill>
          <a:blip r:embed="rId3"/>
          <a:stretch>
            <a:fillRect/>
          </a:stretch>
        </p:blipFill>
        <p:spPr>
          <a:xfrm>
            <a:off x="125835" y="1819634"/>
            <a:ext cx="3667567" cy="2750675"/>
          </a:xfrm>
          <a:prstGeom prst="rect">
            <a:avLst/>
          </a:prstGeom>
        </p:spPr>
      </p:pic>
    </p:spTree>
    <p:extLst>
      <p:ext uri="{BB962C8B-B14F-4D97-AF65-F5344CB8AC3E}">
        <p14:creationId xmlns:p14="http://schemas.microsoft.com/office/powerpoint/2010/main" val="28977732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63"/>
          <p:cNvSpPr/>
          <p:nvPr/>
        </p:nvSpPr>
        <p:spPr>
          <a:xfrm>
            <a:off x="992913" y="2232316"/>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3"/>
          <p:cNvSpPr/>
          <p:nvPr/>
        </p:nvSpPr>
        <p:spPr>
          <a:xfrm>
            <a:off x="5102913" y="2232316"/>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3"/>
          <p:cNvSpPr/>
          <p:nvPr/>
        </p:nvSpPr>
        <p:spPr>
          <a:xfrm>
            <a:off x="976806" y="3561669"/>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3"/>
          <p:cNvSpPr/>
          <p:nvPr/>
        </p:nvSpPr>
        <p:spPr>
          <a:xfrm>
            <a:off x="5118406" y="3594501"/>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3"/>
          <p:cNvSpPr txBox="1">
            <a:spLocks noGrp="1"/>
          </p:cNvSpPr>
          <p:nvPr>
            <p:ph type="title"/>
          </p:nvPr>
        </p:nvSpPr>
        <p:spPr>
          <a:xfrm>
            <a:off x="284043" y="518894"/>
            <a:ext cx="7977927"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dirty="0"/>
              <a:t>SYSTEM ANALYSIS</a:t>
            </a:r>
          </a:p>
        </p:txBody>
      </p:sp>
      <p:sp>
        <p:nvSpPr>
          <p:cNvPr id="1759" name="Google Shape;1759;p63"/>
          <p:cNvSpPr txBox="1">
            <a:spLocks noGrp="1"/>
          </p:cNvSpPr>
          <p:nvPr>
            <p:ph type="subTitle" idx="1"/>
          </p:nvPr>
        </p:nvSpPr>
        <p:spPr>
          <a:xfrm>
            <a:off x="1739982" y="2158296"/>
            <a:ext cx="2276700" cy="692727"/>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system allows the patient to predict the disease</a:t>
            </a:r>
            <a:endParaRPr dirty="0"/>
          </a:p>
        </p:txBody>
      </p:sp>
      <p:sp>
        <p:nvSpPr>
          <p:cNvPr id="1761" name="Google Shape;1761;p63"/>
          <p:cNvSpPr txBox="1">
            <a:spLocks noGrp="1"/>
          </p:cNvSpPr>
          <p:nvPr>
            <p:ph type="subTitle" idx="4"/>
          </p:nvPr>
        </p:nvSpPr>
        <p:spPr>
          <a:xfrm>
            <a:off x="1689165" y="3524697"/>
            <a:ext cx="2496941" cy="104733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user adds the input for the particular disease and based on the trained model of the user input the output will be displayed .</a:t>
            </a:r>
            <a:endParaRPr dirty="0"/>
          </a:p>
        </p:txBody>
      </p:sp>
      <p:sp>
        <p:nvSpPr>
          <p:cNvPr id="1763" name="Google Shape;1763;p63"/>
          <p:cNvSpPr txBox="1">
            <a:spLocks noGrp="1"/>
          </p:cNvSpPr>
          <p:nvPr>
            <p:ph type="subTitle" idx="6"/>
          </p:nvPr>
        </p:nvSpPr>
        <p:spPr>
          <a:xfrm>
            <a:off x="5874374" y="2186243"/>
            <a:ext cx="2606896" cy="676427"/>
          </a:xfrm>
          <a:prstGeom prst="rect">
            <a:avLst/>
          </a:prstGeom>
        </p:spPr>
        <p:txBody>
          <a:bodyPr spcFirstLastPara="1" wrap="square" lIns="91425" tIns="91425" rIns="91425" bIns="91425" anchor="t" anchorCtr="0">
            <a:noAutofit/>
          </a:bodyPr>
          <a:lstStyle/>
          <a:p>
            <a:pPr marL="0" lvl="0" indent="0" rtl="0">
              <a:spcBef>
                <a:spcPts val="0"/>
              </a:spcBef>
              <a:spcAft>
                <a:spcPts val="1200"/>
              </a:spcAft>
              <a:buNone/>
            </a:pPr>
            <a:r>
              <a:rPr lang="en-US" dirty="0"/>
              <a:t>The website will provide range of the values during the prediction of the disease.</a:t>
            </a:r>
            <a:endParaRPr dirty="0"/>
          </a:p>
        </p:txBody>
      </p:sp>
      <p:sp>
        <p:nvSpPr>
          <p:cNvPr id="1765" name="Google Shape;1765;p63"/>
          <p:cNvSpPr txBox="1">
            <a:spLocks noGrp="1"/>
          </p:cNvSpPr>
          <p:nvPr>
            <p:ph type="subTitle" idx="8"/>
          </p:nvPr>
        </p:nvSpPr>
        <p:spPr>
          <a:xfrm>
            <a:off x="5874374" y="3524697"/>
            <a:ext cx="2276700" cy="631909"/>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website should be reliable and consistent</a:t>
            </a:r>
            <a:endParaRPr dirty="0"/>
          </a:p>
        </p:txBody>
      </p:sp>
      <p:grpSp>
        <p:nvGrpSpPr>
          <p:cNvPr id="1766" name="Google Shape;1766;p63"/>
          <p:cNvGrpSpPr/>
          <p:nvPr/>
        </p:nvGrpSpPr>
        <p:grpSpPr>
          <a:xfrm>
            <a:off x="1156669" y="2362008"/>
            <a:ext cx="310602" cy="320730"/>
            <a:chOff x="-28069875" y="3175300"/>
            <a:chExt cx="260725" cy="296150"/>
          </a:xfrm>
        </p:grpSpPr>
        <p:sp>
          <p:nvSpPr>
            <p:cNvPr id="1767" name="Google Shape;1767;p6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63"/>
          <p:cNvGrpSpPr/>
          <p:nvPr/>
        </p:nvGrpSpPr>
        <p:grpSpPr>
          <a:xfrm>
            <a:off x="5271839" y="3769397"/>
            <a:ext cx="299344" cy="319891"/>
            <a:chOff x="-27691025" y="3175300"/>
            <a:chExt cx="251275" cy="295375"/>
          </a:xfrm>
        </p:grpSpPr>
        <p:sp>
          <p:nvSpPr>
            <p:cNvPr id="1777" name="Google Shape;1777;p6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63"/>
          <p:cNvGrpSpPr/>
          <p:nvPr/>
        </p:nvGrpSpPr>
        <p:grpSpPr>
          <a:xfrm>
            <a:off x="5244618" y="2362008"/>
            <a:ext cx="354710" cy="320730"/>
            <a:chOff x="-27351575" y="3175300"/>
            <a:chExt cx="297750" cy="296150"/>
          </a:xfrm>
        </p:grpSpPr>
        <p:sp>
          <p:nvSpPr>
            <p:cNvPr id="1782" name="Google Shape;1782;p6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3"/>
          <p:cNvGrpSpPr/>
          <p:nvPr/>
        </p:nvGrpSpPr>
        <p:grpSpPr>
          <a:xfrm>
            <a:off x="1110084" y="3727580"/>
            <a:ext cx="352833" cy="301995"/>
            <a:chOff x="-23615075" y="3906200"/>
            <a:chExt cx="296175" cy="278850"/>
          </a:xfrm>
        </p:grpSpPr>
        <p:sp>
          <p:nvSpPr>
            <p:cNvPr id="1787" name="Google Shape;1787;p6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1757;p63">
            <a:extLst>
              <a:ext uri="{FF2B5EF4-FFF2-40B4-BE49-F238E27FC236}">
                <a16:creationId xmlns:a16="http://schemas.microsoft.com/office/drawing/2014/main" id="{2A812867-0B68-0795-2A86-424ADE030AF0}"/>
              </a:ext>
            </a:extLst>
          </p:cNvPr>
          <p:cNvSpPr txBox="1">
            <a:spLocks/>
          </p:cNvSpPr>
          <p:nvPr/>
        </p:nvSpPr>
        <p:spPr>
          <a:xfrm>
            <a:off x="183375" y="1542053"/>
            <a:ext cx="4388625" cy="4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IN" dirty="0"/>
              <a:t>Functional Requirement</a:t>
            </a:r>
          </a:p>
        </p:txBody>
      </p:sp>
      <p:sp>
        <p:nvSpPr>
          <p:cNvPr id="40" name="Google Shape;1757;p63">
            <a:extLst>
              <a:ext uri="{FF2B5EF4-FFF2-40B4-BE49-F238E27FC236}">
                <a16:creationId xmlns:a16="http://schemas.microsoft.com/office/drawing/2014/main" id="{0EE61592-4244-76FD-07DE-280BB7998EBD}"/>
              </a:ext>
            </a:extLst>
          </p:cNvPr>
          <p:cNvSpPr txBox="1">
            <a:spLocks/>
          </p:cNvSpPr>
          <p:nvPr/>
        </p:nvSpPr>
        <p:spPr>
          <a:xfrm>
            <a:off x="4680969" y="1544708"/>
            <a:ext cx="4541025" cy="6764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IN" dirty="0"/>
              <a:t>Non-Functional Requirement</a:t>
            </a:r>
          </a:p>
        </p:txBody>
      </p:sp>
      <p:pic>
        <p:nvPicPr>
          <p:cNvPr id="3" name="Picture 2">
            <a:extLst>
              <a:ext uri="{FF2B5EF4-FFF2-40B4-BE49-F238E27FC236}">
                <a16:creationId xmlns:a16="http://schemas.microsoft.com/office/drawing/2014/main" id="{9372B943-D551-2EDE-4F4C-7DDD328CE2F8}"/>
              </a:ext>
            </a:extLst>
          </p:cNvPr>
          <p:cNvPicPr>
            <a:picLocks noChangeAspect="1"/>
          </p:cNvPicPr>
          <p:nvPr/>
        </p:nvPicPr>
        <p:blipFill>
          <a:blip r:embed="rId3"/>
          <a:stretch>
            <a:fillRect/>
          </a:stretch>
        </p:blipFill>
        <p:spPr>
          <a:xfrm>
            <a:off x="165608" y="1176064"/>
            <a:ext cx="5162550" cy="1238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57"/>
                                        </p:tgtEl>
                                        <p:attrNameLst>
                                          <p:attrName>style.visibility</p:attrName>
                                        </p:attrNameLst>
                                      </p:cBhvr>
                                      <p:to>
                                        <p:strVal val="visible"/>
                                      </p:to>
                                    </p:set>
                                    <p:anim calcmode="lin" valueType="num">
                                      <p:cBhvr additive="base">
                                        <p:cTn id="7" dur="500" fill="hold"/>
                                        <p:tgtEl>
                                          <p:spTgt spid="1757"/>
                                        </p:tgtEl>
                                        <p:attrNameLst>
                                          <p:attrName>ppt_x</p:attrName>
                                        </p:attrNameLst>
                                      </p:cBhvr>
                                      <p:tavLst>
                                        <p:tav tm="0">
                                          <p:val>
                                            <p:strVal val="#ppt_x"/>
                                          </p:val>
                                        </p:tav>
                                        <p:tav tm="100000">
                                          <p:val>
                                            <p:strVal val="#ppt_x"/>
                                          </p:val>
                                        </p:tav>
                                      </p:tavLst>
                                    </p:anim>
                                    <p:anim calcmode="lin" valueType="num">
                                      <p:cBhvr additive="base">
                                        <p:cTn id="8" dur="500" fill="hold"/>
                                        <p:tgtEl>
                                          <p:spTgt spid="175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500" fill="hold"/>
                                        <p:tgtEl>
                                          <p:spTgt spid="39"/>
                                        </p:tgtEl>
                                        <p:attrNameLst>
                                          <p:attrName>ppt_x</p:attrName>
                                        </p:attrNameLst>
                                      </p:cBhvr>
                                      <p:tavLst>
                                        <p:tav tm="0">
                                          <p:val>
                                            <p:strVal val="#ppt_x"/>
                                          </p:val>
                                        </p:tav>
                                        <p:tav tm="100000">
                                          <p:val>
                                            <p:strVal val="#ppt_x"/>
                                          </p:val>
                                        </p:tav>
                                      </p:tavLst>
                                    </p:anim>
                                    <p:anim calcmode="lin" valueType="num">
                                      <p:cBhvr additive="base">
                                        <p:cTn id="14"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753"/>
                                        </p:tgtEl>
                                        <p:attrNameLst>
                                          <p:attrName>style.visibility</p:attrName>
                                        </p:attrNameLst>
                                      </p:cBhvr>
                                      <p:to>
                                        <p:strVal val="visible"/>
                                      </p:to>
                                    </p:set>
                                    <p:anim calcmode="lin" valueType="num">
                                      <p:cBhvr additive="base">
                                        <p:cTn id="19" dur="500" fill="hold"/>
                                        <p:tgtEl>
                                          <p:spTgt spid="1753"/>
                                        </p:tgtEl>
                                        <p:attrNameLst>
                                          <p:attrName>ppt_x</p:attrName>
                                        </p:attrNameLst>
                                      </p:cBhvr>
                                      <p:tavLst>
                                        <p:tav tm="0">
                                          <p:val>
                                            <p:strVal val="#ppt_x"/>
                                          </p:val>
                                        </p:tav>
                                        <p:tav tm="100000">
                                          <p:val>
                                            <p:strVal val="#ppt_x"/>
                                          </p:val>
                                        </p:tav>
                                      </p:tavLst>
                                    </p:anim>
                                    <p:anim calcmode="lin" valueType="num">
                                      <p:cBhvr additive="base">
                                        <p:cTn id="20" dur="500" fill="hold"/>
                                        <p:tgtEl>
                                          <p:spTgt spid="175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759">
                                            <p:txEl>
                                              <p:pRg st="0" end="0"/>
                                            </p:txEl>
                                          </p:spTgt>
                                        </p:tgtEl>
                                        <p:attrNameLst>
                                          <p:attrName>style.visibility</p:attrName>
                                        </p:attrNameLst>
                                      </p:cBhvr>
                                      <p:to>
                                        <p:strVal val="visible"/>
                                      </p:to>
                                    </p:set>
                                    <p:anim calcmode="lin" valueType="num">
                                      <p:cBhvr additive="base">
                                        <p:cTn id="23" dur="500" fill="hold"/>
                                        <p:tgtEl>
                                          <p:spTgt spid="1759">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759">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766"/>
                                        </p:tgtEl>
                                        <p:attrNameLst>
                                          <p:attrName>style.visibility</p:attrName>
                                        </p:attrNameLst>
                                      </p:cBhvr>
                                      <p:to>
                                        <p:strVal val="visible"/>
                                      </p:to>
                                    </p:set>
                                    <p:anim calcmode="lin" valueType="num">
                                      <p:cBhvr additive="base">
                                        <p:cTn id="27" dur="500" fill="hold"/>
                                        <p:tgtEl>
                                          <p:spTgt spid="1766"/>
                                        </p:tgtEl>
                                        <p:attrNameLst>
                                          <p:attrName>ppt_x</p:attrName>
                                        </p:attrNameLst>
                                      </p:cBhvr>
                                      <p:tavLst>
                                        <p:tav tm="0">
                                          <p:val>
                                            <p:strVal val="#ppt_x"/>
                                          </p:val>
                                        </p:tav>
                                        <p:tav tm="100000">
                                          <p:val>
                                            <p:strVal val="#ppt_x"/>
                                          </p:val>
                                        </p:tav>
                                      </p:tavLst>
                                    </p:anim>
                                    <p:anim calcmode="lin" valueType="num">
                                      <p:cBhvr additive="base">
                                        <p:cTn id="28" dur="500" fill="hold"/>
                                        <p:tgtEl>
                                          <p:spTgt spid="1766"/>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755"/>
                                        </p:tgtEl>
                                        <p:attrNameLst>
                                          <p:attrName>style.visibility</p:attrName>
                                        </p:attrNameLst>
                                      </p:cBhvr>
                                      <p:to>
                                        <p:strVal val="visible"/>
                                      </p:to>
                                    </p:set>
                                    <p:anim calcmode="lin" valueType="num">
                                      <p:cBhvr additive="base">
                                        <p:cTn id="33" dur="500" fill="hold"/>
                                        <p:tgtEl>
                                          <p:spTgt spid="1755"/>
                                        </p:tgtEl>
                                        <p:attrNameLst>
                                          <p:attrName>ppt_x</p:attrName>
                                        </p:attrNameLst>
                                      </p:cBhvr>
                                      <p:tavLst>
                                        <p:tav tm="0">
                                          <p:val>
                                            <p:strVal val="#ppt_x"/>
                                          </p:val>
                                        </p:tav>
                                        <p:tav tm="100000">
                                          <p:val>
                                            <p:strVal val="#ppt_x"/>
                                          </p:val>
                                        </p:tav>
                                      </p:tavLst>
                                    </p:anim>
                                    <p:anim calcmode="lin" valueType="num">
                                      <p:cBhvr additive="base">
                                        <p:cTn id="34" dur="500" fill="hold"/>
                                        <p:tgtEl>
                                          <p:spTgt spid="1755"/>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761">
                                            <p:txEl>
                                              <p:pRg st="0" end="0"/>
                                            </p:txEl>
                                          </p:spTgt>
                                        </p:tgtEl>
                                        <p:attrNameLst>
                                          <p:attrName>style.visibility</p:attrName>
                                        </p:attrNameLst>
                                      </p:cBhvr>
                                      <p:to>
                                        <p:strVal val="visible"/>
                                      </p:to>
                                    </p:set>
                                    <p:anim calcmode="lin" valueType="num">
                                      <p:cBhvr additive="base">
                                        <p:cTn id="37" dur="500" fill="hold"/>
                                        <p:tgtEl>
                                          <p:spTgt spid="1761">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761">
                                            <p:txEl>
                                              <p:pRg st="0" end="0"/>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786"/>
                                        </p:tgtEl>
                                        <p:attrNameLst>
                                          <p:attrName>style.visibility</p:attrName>
                                        </p:attrNameLst>
                                      </p:cBhvr>
                                      <p:to>
                                        <p:strVal val="visible"/>
                                      </p:to>
                                    </p:set>
                                    <p:anim calcmode="lin" valueType="num">
                                      <p:cBhvr additive="base">
                                        <p:cTn id="41" dur="500" fill="hold"/>
                                        <p:tgtEl>
                                          <p:spTgt spid="1786"/>
                                        </p:tgtEl>
                                        <p:attrNameLst>
                                          <p:attrName>ppt_x</p:attrName>
                                        </p:attrNameLst>
                                      </p:cBhvr>
                                      <p:tavLst>
                                        <p:tav tm="0">
                                          <p:val>
                                            <p:strVal val="#ppt_x"/>
                                          </p:val>
                                        </p:tav>
                                        <p:tav tm="100000">
                                          <p:val>
                                            <p:strVal val="#ppt_x"/>
                                          </p:val>
                                        </p:tav>
                                      </p:tavLst>
                                    </p:anim>
                                    <p:anim calcmode="lin" valueType="num">
                                      <p:cBhvr additive="base">
                                        <p:cTn id="42" dur="500" fill="hold"/>
                                        <p:tgtEl>
                                          <p:spTgt spid="1786"/>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fill="hold"/>
                                        <p:tgtEl>
                                          <p:spTgt spid="40"/>
                                        </p:tgtEl>
                                        <p:attrNameLst>
                                          <p:attrName>ppt_x</p:attrName>
                                        </p:attrNameLst>
                                      </p:cBhvr>
                                      <p:tavLst>
                                        <p:tav tm="0">
                                          <p:val>
                                            <p:strVal val="#ppt_x"/>
                                          </p:val>
                                        </p:tav>
                                        <p:tav tm="100000">
                                          <p:val>
                                            <p:strVal val="#ppt_x"/>
                                          </p:val>
                                        </p:tav>
                                      </p:tavLst>
                                    </p:anim>
                                    <p:anim calcmode="lin" valueType="num">
                                      <p:cBhvr additive="base">
                                        <p:cTn id="4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1754"/>
                                        </p:tgtEl>
                                        <p:attrNameLst>
                                          <p:attrName>style.visibility</p:attrName>
                                        </p:attrNameLst>
                                      </p:cBhvr>
                                      <p:to>
                                        <p:strVal val="visible"/>
                                      </p:to>
                                    </p:set>
                                    <p:anim calcmode="lin" valueType="num">
                                      <p:cBhvr additive="base">
                                        <p:cTn id="53" dur="500" fill="hold"/>
                                        <p:tgtEl>
                                          <p:spTgt spid="1754"/>
                                        </p:tgtEl>
                                        <p:attrNameLst>
                                          <p:attrName>ppt_x</p:attrName>
                                        </p:attrNameLst>
                                      </p:cBhvr>
                                      <p:tavLst>
                                        <p:tav tm="0">
                                          <p:val>
                                            <p:strVal val="#ppt_x"/>
                                          </p:val>
                                        </p:tav>
                                        <p:tav tm="100000">
                                          <p:val>
                                            <p:strVal val="#ppt_x"/>
                                          </p:val>
                                        </p:tav>
                                      </p:tavLst>
                                    </p:anim>
                                    <p:anim calcmode="lin" valueType="num">
                                      <p:cBhvr additive="base">
                                        <p:cTn id="54" dur="500" fill="hold"/>
                                        <p:tgtEl>
                                          <p:spTgt spid="1754"/>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1763">
                                            <p:txEl>
                                              <p:pRg st="0" end="0"/>
                                            </p:txEl>
                                          </p:spTgt>
                                        </p:tgtEl>
                                        <p:attrNameLst>
                                          <p:attrName>style.visibility</p:attrName>
                                        </p:attrNameLst>
                                      </p:cBhvr>
                                      <p:to>
                                        <p:strVal val="visible"/>
                                      </p:to>
                                    </p:set>
                                    <p:anim calcmode="lin" valueType="num">
                                      <p:cBhvr additive="base">
                                        <p:cTn id="57" dur="500" fill="hold"/>
                                        <p:tgtEl>
                                          <p:spTgt spid="1763">
                                            <p:txEl>
                                              <p:pRg st="0" end="0"/>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1763">
                                            <p:txEl>
                                              <p:pRg st="0" end="0"/>
                                            </p:txEl>
                                          </p:spTgt>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1781"/>
                                        </p:tgtEl>
                                        <p:attrNameLst>
                                          <p:attrName>style.visibility</p:attrName>
                                        </p:attrNameLst>
                                      </p:cBhvr>
                                      <p:to>
                                        <p:strVal val="visible"/>
                                      </p:to>
                                    </p:set>
                                    <p:anim calcmode="lin" valueType="num">
                                      <p:cBhvr additive="base">
                                        <p:cTn id="61" dur="500" fill="hold"/>
                                        <p:tgtEl>
                                          <p:spTgt spid="1781"/>
                                        </p:tgtEl>
                                        <p:attrNameLst>
                                          <p:attrName>ppt_x</p:attrName>
                                        </p:attrNameLst>
                                      </p:cBhvr>
                                      <p:tavLst>
                                        <p:tav tm="0">
                                          <p:val>
                                            <p:strVal val="#ppt_x"/>
                                          </p:val>
                                        </p:tav>
                                        <p:tav tm="100000">
                                          <p:val>
                                            <p:strVal val="#ppt_x"/>
                                          </p:val>
                                        </p:tav>
                                      </p:tavLst>
                                    </p:anim>
                                    <p:anim calcmode="lin" valueType="num">
                                      <p:cBhvr additive="base">
                                        <p:cTn id="62" dur="500" fill="hold"/>
                                        <p:tgtEl>
                                          <p:spTgt spid="1781"/>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756"/>
                                        </p:tgtEl>
                                        <p:attrNameLst>
                                          <p:attrName>style.visibility</p:attrName>
                                        </p:attrNameLst>
                                      </p:cBhvr>
                                      <p:to>
                                        <p:strVal val="visible"/>
                                      </p:to>
                                    </p:set>
                                    <p:anim calcmode="lin" valueType="num">
                                      <p:cBhvr additive="base">
                                        <p:cTn id="67" dur="500" fill="hold"/>
                                        <p:tgtEl>
                                          <p:spTgt spid="1756"/>
                                        </p:tgtEl>
                                        <p:attrNameLst>
                                          <p:attrName>ppt_x</p:attrName>
                                        </p:attrNameLst>
                                      </p:cBhvr>
                                      <p:tavLst>
                                        <p:tav tm="0">
                                          <p:val>
                                            <p:strVal val="#ppt_x"/>
                                          </p:val>
                                        </p:tav>
                                        <p:tav tm="100000">
                                          <p:val>
                                            <p:strVal val="#ppt_x"/>
                                          </p:val>
                                        </p:tav>
                                      </p:tavLst>
                                    </p:anim>
                                    <p:anim calcmode="lin" valueType="num">
                                      <p:cBhvr additive="base">
                                        <p:cTn id="68" dur="500" fill="hold"/>
                                        <p:tgtEl>
                                          <p:spTgt spid="1756"/>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1765">
                                            <p:txEl>
                                              <p:pRg st="0" end="0"/>
                                            </p:txEl>
                                          </p:spTgt>
                                        </p:tgtEl>
                                        <p:attrNameLst>
                                          <p:attrName>style.visibility</p:attrName>
                                        </p:attrNameLst>
                                      </p:cBhvr>
                                      <p:to>
                                        <p:strVal val="visible"/>
                                      </p:to>
                                    </p:set>
                                    <p:anim calcmode="lin" valueType="num">
                                      <p:cBhvr additive="base">
                                        <p:cTn id="71" dur="500" fill="hold"/>
                                        <p:tgtEl>
                                          <p:spTgt spid="1765">
                                            <p:txEl>
                                              <p:pRg st="0" end="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1765">
                                            <p:txEl>
                                              <p:pRg st="0" end="0"/>
                                            </p:txEl>
                                          </p:spTgt>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0"/>
                                  </p:stCondLst>
                                  <p:childTnLst>
                                    <p:set>
                                      <p:cBhvr>
                                        <p:cTn id="74" dur="1" fill="hold">
                                          <p:stCondLst>
                                            <p:cond delay="0"/>
                                          </p:stCondLst>
                                        </p:cTn>
                                        <p:tgtEl>
                                          <p:spTgt spid="1776"/>
                                        </p:tgtEl>
                                        <p:attrNameLst>
                                          <p:attrName>style.visibility</p:attrName>
                                        </p:attrNameLst>
                                      </p:cBhvr>
                                      <p:to>
                                        <p:strVal val="visible"/>
                                      </p:to>
                                    </p:set>
                                    <p:anim calcmode="lin" valueType="num">
                                      <p:cBhvr additive="base">
                                        <p:cTn id="75" dur="500" fill="hold"/>
                                        <p:tgtEl>
                                          <p:spTgt spid="1776"/>
                                        </p:tgtEl>
                                        <p:attrNameLst>
                                          <p:attrName>ppt_x</p:attrName>
                                        </p:attrNameLst>
                                      </p:cBhvr>
                                      <p:tavLst>
                                        <p:tav tm="0">
                                          <p:val>
                                            <p:strVal val="#ppt_x"/>
                                          </p:val>
                                        </p:tav>
                                        <p:tav tm="100000">
                                          <p:val>
                                            <p:strVal val="#ppt_x"/>
                                          </p:val>
                                        </p:tav>
                                      </p:tavLst>
                                    </p:anim>
                                    <p:anim calcmode="lin" valueType="num">
                                      <p:cBhvr additive="base">
                                        <p:cTn id="76" dur="500" fill="hold"/>
                                        <p:tgtEl>
                                          <p:spTgt spid="177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 grpId="0" animBg="1"/>
      <p:bldP spid="1754" grpId="0" animBg="1"/>
      <p:bldP spid="1755" grpId="0" animBg="1"/>
      <p:bldP spid="1756" grpId="0" animBg="1"/>
      <p:bldP spid="1757" grpId="0"/>
      <p:bldP spid="1759" grpId="0" build="p"/>
      <p:bldP spid="1761" grpId="0" build="p"/>
      <p:bldP spid="1763" grpId="0" build="p"/>
      <p:bldP spid="1765" grpId="0" build="p"/>
      <p:bldP spid="39" grpId="0"/>
      <p:bldP spid="4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A234094-8380-C769-900F-152AC7B544D0}"/>
              </a:ext>
            </a:extLst>
          </p:cNvPr>
          <p:cNvPicPr>
            <a:picLocks noChangeAspect="1"/>
          </p:cNvPicPr>
          <p:nvPr/>
        </p:nvPicPr>
        <p:blipFill>
          <a:blip r:embed="rId2"/>
          <a:stretch>
            <a:fillRect/>
          </a:stretch>
        </p:blipFill>
        <p:spPr>
          <a:xfrm flipV="1">
            <a:off x="388620" y="1080661"/>
            <a:ext cx="8176260" cy="196109"/>
          </a:xfrm>
          <a:prstGeom prst="rect">
            <a:avLst/>
          </a:prstGeom>
        </p:spPr>
      </p:pic>
      <p:sp>
        <p:nvSpPr>
          <p:cNvPr id="10" name="Google Shape;1757;p63">
            <a:extLst>
              <a:ext uri="{FF2B5EF4-FFF2-40B4-BE49-F238E27FC236}">
                <a16:creationId xmlns:a16="http://schemas.microsoft.com/office/drawing/2014/main" id="{ABBB3CDF-7F3C-289B-3281-6E046DBBBF6F}"/>
              </a:ext>
            </a:extLst>
          </p:cNvPr>
          <p:cNvSpPr txBox="1">
            <a:spLocks/>
          </p:cNvSpPr>
          <p:nvPr/>
        </p:nvSpPr>
        <p:spPr>
          <a:xfrm>
            <a:off x="388620" y="707330"/>
            <a:ext cx="9921241"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tx1"/>
                </a:solidFill>
                <a:latin typeface="Alata"/>
              </a:rPr>
              <a:t>Disease Prediction Based on Symptoms Using Machine Learning</a:t>
            </a:r>
          </a:p>
        </p:txBody>
      </p:sp>
      <p:pic>
        <p:nvPicPr>
          <p:cNvPr id="13" name="Picture 12">
            <a:extLst>
              <a:ext uri="{FF2B5EF4-FFF2-40B4-BE49-F238E27FC236}">
                <a16:creationId xmlns:a16="http://schemas.microsoft.com/office/drawing/2014/main" id="{09FCC51F-B2D2-AB35-0C85-A9EAED694788}"/>
              </a:ext>
            </a:extLst>
          </p:cNvPr>
          <p:cNvPicPr>
            <a:picLocks noChangeAspect="1"/>
          </p:cNvPicPr>
          <p:nvPr/>
        </p:nvPicPr>
        <p:blipFill>
          <a:blip r:embed="rId3"/>
          <a:stretch>
            <a:fillRect/>
          </a:stretch>
        </p:blipFill>
        <p:spPr>
          <a:xfrm>
            <a:off x="1066800" y="1356360"/>
            <a:ext cx="7178040" cy="3589020"/>
          </a:xfrm>
          <a:prstGeom prst="rect">
            <a:avLst/>
          </a:prstGeom>
        </p:spPr>
      </p:pic>
    </p:spTree>
    <p:extLst>
      <p:ext uri="{BB962C8B-B14F-4D97-AF65-F5344CB8AC3E}">
        <p14:creationId xmlns:p14="http://schemas.microsoft.com/office/powerpoint/2010/main" val="382021235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344</TotalTime>
  <Words>1394</Words>
  <Application>Microsoft Office PowerPoint</Application>
  <PresentationFormat>On-screen Show (16:9)</PresentationFormat>
  <Paragraphs>64</Paragraphs>
  <Slides>18</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Alata</vt:lpstr>
      <vt:lpstr>Arial</vt:lpstr>
      <vt:lpstr>Montserrat</vt:lpstr>
      <vt:lpstr>Source Sans Pro</vt:lpstr>
      <vt:lpstr>Healthcare Center Website by Slidesgo</vt:lpstr>
      <vt:lpstr>MULTIPLE DISEASE PREDICTION WEBSITE</vt:lpstr>
      <vt:lpstr>ABSTRACT</vt:lpstr>
      <vt:lpstr>VISION</vt:lpstr>
      <vt:lpstr>INTRODUCTION</vt:lpstr>
      <vt:lpstr>Any disease that we can take precaution is preventable.</vt:lpstr>
      <vt:lpstr>PROBLEM SYSTEM</vt:lpstr>
      <vt:lpstr>PROPOSED SYSTEM</vt:lpstr>
      <vt:lpstr>SYSTEM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REQUIREMENTS</vt:lpstr>
      <vt:lpstr>OUR 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MULTIPLE DISEASE PREDICTION WEBSITE</dc:title>
  <dc:creator>soham manjrekar</dc:creator>
  <cp:lastModifiedBy>soham manjrekar</cp:lastModifiedBy>
  <cp:revision>18</cp:revision>
  <dcterms:modified xsi:type="dcterms:W3CDTF">2022-11-01T23:54:24Z</dcterms:modified>
</cp:coreProperties>
</file>